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87" r:id="rId14"/>
    <p:sldId id="290" r:id="rId15"/>
    <p:sldId id="289" r:id="rId16"/>
    <p:sldId id="273" r:id="rId17"/>
    <p:sldId id="278" r:id="rId18"/>
    <p:sldId id="274" r:id="rId19"/>
    <p:sldId id="291" r:id="rId20"/>
    <p:sldId id="275" r:id="rId21"/>
    <p:sldId id="276" r:id="rId22"/>
    <p:sldId id="277" r:id="rId23"/>
    <p:sldId id="269" r:id="rId24"/>
    <p:sldId id="292" r:id="rId25"/>
    <p:sldId id="270" r:id="rId26"/>
    <p:sldId id="288" r:id="rId27"/>
    <p:sldId id="282" r:id="rId28"/>
    <p:sldId id="283" r:id="rId29"/>
    <p:sldId id="279" r:id="rId30"/>
    <p:sldId id="280" r:id="rId31"/>
    <p:sldId id="284" r:id="rId32"/>
    <p:sldId id="285" r:id="rId33"/>
    <p:sldId id="286"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85"/>
    <p:restoredTop sz="96405"/>
  </p:normalViewPr>
  <p:slideViewPr>
    <p:cSldViewPr snapToGrid="0">
      <p:cViewPr>
        <p:scale>
          <a:sx n="190" d="100"/>
          <a:sy n="190" d="100"/>
        </p:scale>
        <p:origin x="-888"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CCA94-68DB-5042-9181-6D3199BF3B9A}" type="datetimeFigureOut">
              <a:rPr kumimoji="1" lang="zh-CN" altLang="en-US" smtClean="0"/>
              <a:t>2026/7/8</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406785-73B9-F54A-9779-B978754EF601}" type="slidenum">
              <a:rPr kumimoji="1" lang="zh-CN" altLang="en-US" smtClean="0"/>
              <a:t>‹#›</a:t>
            </a:fld>
            <a:endParaRPr kumimoji="1" lang="zh-CN" altLang="en-US"/>
          </a:p>
        </p:txBody>
      </p:sp>
    </p:spTree>
    <p:extLst>
      <p:ext uri="{BB962C8B-B14F-4D97-AF65-F5344CB8AC3E}">
        <p14:creationId xmlns:p14="http://schemas.microsoft.com/office/powerpoint/2010/main" val="2520628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3</a:t>
            </a:fld>
            <a:endParaRPr kumimoji="1" lang="zh-CN" altLang="en-US"/>
          </a:p>
        </p:txBody>
      </p:sp>
    </p:spTree>
    <p:extLst>
      <p:ext uri="{BB962C8B-B14F-4D97-AF65-F5344CB8AC3E}">
        <p14:creationId xmlns:p14="http://schemas.microsoft.com/office/powerpoint/2010/main" val="1570319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24</a:t>
            </a:fld>
            <a:endParaRPr kumimoji="1" lang="zh-CN" altLang="en-US"/>
          </a:p>
        </p:txBody>
      </p:sp>
    </p:spTree>
    <p:extLst>
      <p:ext uri="{BB962C8B-B14F-4D97-AF65-F5344CB8AC3E}">
        <p14:creationId xmlns:p14="http://schemas.microsoft.com/office/powerpoint/2010/main" val="2938120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26</a:t>
            </a:fld>
            <a:endParaRPr kumimoji="1" lang="zh-CN" altLang="en-US"/>
          </a:p>
        </p:txBody>
      </p:sp>
    </p:spTree>
    <p:extLst>
      <p:ext uri="{BB962C8B-B14F-4D97-AF65-F5344CB8AC3E}">
        <p14:creationId xmlns:p14="http://schemas.microsoft.com/office/powerpoint/2010/main" val="197646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27</a:t>
            </a:fld>
            <a:endParaRPr kumimoji="1" lang="zh-CN" altLang="en-US"/>
          </a:p>
        </p:txBody>
      </p:sp>
    </p:spTree>
    <p:extLst>
      <p:ext uri="{BB962C8B-B14F-4D97-AF65-F5344CB8AC3E}">
        <p14:creationId xmlns:p14="http://schemas.microsoft.com/office/powerpoint/2010/main" val="3441752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29</a:t>
            </a:fld>
            <a:endParaRPr kumimoji="1" lang="zh-CN" altLang="en-US"/>
          </a:p>
        </p:txBody>
      </p:sp>
    </p:spTree>
    <p:extLst>
      <p:ext uri="{BB962C8B-B14F-4D97-AF65-F5344CB8AC3E}">
        <p14:creationId xmlns:p14="http://schemas.microsoft.com/office/powerpoint/2010/main" val="2305895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8</a:t>
            </a:fld>
            <a:endParaRPr kumimoji="1" lang="zh-CN" altLang="en-US"/>
          </a:p>
        </p:txBody>
      </p:sp>
    </p:spTree>
    <p:extLst>
      <p:ext uri="{BB962C8B-B14F-4D97-AF65-F5344CB8AC3E}">
        <p14:creationId xmlns:p14="http://schemas.microsoft.com/office/powerpoint/2010/main" val="2784713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13</a:t>
            </a:fld>
            <a:endParaRPr kumimoji="1" lang="zh-CN" altLang="en-US"/>
          </a:p>
        </p:txBody>
      </p:sp>
    </p:spTree>
    <p:extLst>
      <p:ext uri="{BB962C8B-B14F-4D97-AF65-F5344CB8AC3E}">
        <p14:creationId xmlns:p14="http://schemas.microsoft.com/office/powerpoint/2010/main" val="3100561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16</a:t>
            </a:fld>
            <a:endParaRPr kumimoji="1" lang="zh-CN" altLang="en-US"/>
          </a:p>
        </p:txBody>
      </p:sp>
    </p:spTree>
    <p:extLst>
      <p:ext uri="{BB962C8B-B14F-4D97-AF65-F5344CB8AC3E}">
        <p14:creationId xmlns:p14="http://schemas.microsoft.com/office/powerpoint/2010/main" val="1002815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18</a:t>
            </a:fld>
            <a:endParaRPr kumimoji="1" lang="zh-CN" altLang="en-US"/>
          </a:p>
        </p:txBody>
      </p:sp>
    </p:spTree>
    <p:extLst>
      <p:ext uri="{BB962C8B-B14F-4D97-AF65-F5344CB8AC3E}">
        <p14:creationId xmlns:p14="http://schemas.microsoft.com/office/powerpoint/2010/main" val="4028837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19</a:t>
            </a:fld>
            <a:endParaRPr kumimoji="1" lang="zh-CN" altLang="en-US"/>
          </a:p>
        </p:txBody>
      </p:sp>
    </p:spTree>
    <p:extLst>
      <p:ext uri="{BB962C8B-B14F-4D97-AF65-F5344CB8AC3E}">
        <p14:creationId xmlns:p14="http://schemas.microsoft.com/office/powerpoint/2010/main" val="3227562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20</a:t>
            </a:fld>
            <a:endParaRPr kumimoji="1" lang="zh-CN" altLang="en-US"/>
          </a:p>
        </p:txBody>
      </p:sp>
    </p:spTree>
    <p:extLst>
      <p:ext uri="{BB962C8B-B14F-4D97-AF65-F5344CB8AC3E}">
        <p14:creationId xmlns:p14="http://schemas.microsoft.com/office/powerpoint/2010/main" val="4158210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22</a:t>
            </a:fld>
            <a:endParaRPr kumimoji="1" lang="zh-CN" altLang="en-US"/>
          </a:p>
        </p:txBody>
      </p:sp>
    </p:spTree>
    <p:extLst>
      <p:ext uri="{BB962C8B-B14F-4D97-AF65-F5344CB8AC3E}">
        <p14:creationId xmlns:p14="http://schemas.microsoft.com/office/powerpoint/2010/main" val="151452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531EE033-65B4-224F-AFDE-05E48172DAAC}" type="slidenum">
              <a:rPr kumimoji="1" lang="zh-CN" altLang="en-US" smtClean="0"/>
              <a:t>23</a:t>
            </a:fld>
            <a:endParaRPr kumimoji="1" lang="zh-CN" altLang="en-US"/>
          </a:p>
        </p:txBody>
      </p:sp>
    </p:spTree>
    <p:extLst>
      <p:ext uri="{BB962C8B-B14F-4D97-AF65-F5344CB8AC3E}">
        <p14:creationId xmlns:p14="http://schemas.microsoft.com/office/powerpoint/2010/main" val="3009303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B318F7-30CF-2381-386E-72A0675A5D21}"/>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86D296CA-D496-51E8-0B76-FE783E97A2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96C33650-D42F-7B3F-4805-04A954E900BE}"/>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5" name="页脚占位符 4">
            <a:extLst>
              <a:ext uri="{FF2B5EF4-FFF2-40B4-BE49-F238E27FC236}">
                <a16:creationId xmlns:a16="http://schemas.microsoft.com/office/drawing/2014/main" id="{5F2F29FE-1733-D1D7-4D1E-23BA51737DC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4148375-9E3B-9C85-E4AB-FBDD655C3004}"/>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2489877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72BC1A-1E0E-4012-971E-361E5D2D100F}"/>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42C6EC02-6C73-C045-B2FF-463E269C954B}"/>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829D556-B796-A2AE-B787-FBE4838978DC}"/>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5" name="页脚占位符 4">
            <a:extLst>
              <a:ext uri="{FF2B5EF4-FFF2-40B4-BE49-F238E27FC236}">
                <a16:creationId xmlns:a16="http://schemas.microsoft.com/office/drawing/2014/main" id="{44D0C72F-B7FC-4A83-2D45-B319CFC9DB5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947EF518-7393-215F-5BC8-2A136D49C7D4}"/>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863583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EF10CFF-3C94-980C-267B-E0B04B52806E}"/>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72030343-43E0-F974-0BD9-9928FE28DE2D}"/>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DBF1DEBF-33D1-72B0-3689-F8CF4362F74E}"/>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5" name="页脚占位符 4">
            <a:extLst>
              <a:ext uri="{FF2B5EF4-FFF2-40B4-BE49-F238E27FC236}">
                <a16:creationId xmlns:a16="http://schemas.microsoft.com/office/drawing/2014/main" id="{7E2C6763-7983-7D6A-4B55-C61AE59B53A6}"/>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93149335-952C-3823-C393-53645D110DA8}"/>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639888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46FF01-AE0A-2E18-576F-485F9EBE1A4D}"/>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2CCCA61B-6B1A-616F-3F23-1EA01F8B9D44}"/>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4AAAEC8E-C0BD-6011-FED9-5D7882BF1169}"/>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5" name="页脚占位符 4">
            <a:extLst>
              <a:ext uri="{FF2B5EF4-FFF2-40B4-BE49-F238E27FC236}">
                <a16:creationId xmlns:a16="http://schemas.microsoft.com/office/drawing/2014/main" id="{06F1A5A2-71C7-FA4D-8938-3FB35993DFC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3B7EF7E-505A-316A-4414-27999863D4D2}"/>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4166835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270A3A-B81C-2F81-A952-D138C8D6F5D8}"/>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0F83A765-496D-6B8C-AE34-EECBDEF3AB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7FFABEEC-1A0D-9B94-466D-978726A92472}"/>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5" name="页脚占位符 4">
            <a:extLst>
              <a:ext uri="{FF2B5EF4-FFF2-40B4-BE49-F238E27FC236}">
                <a16:creationId xmlns:a16="http://schemas.microsoft.com/office/drawing/2014/main" id="{E051A34B-ECE3-3187-08D1-A96659116200}"/>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77963EB8-0DCD-B4E9-002F-06F3B29189D5}"/>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1423000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DAA594-5ED7-38E4-6BAE-7DED1C49D755}"/>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E8026457-5742-BCBD-B8BB-19563AE65B2C}"/>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43F9C623-CF24-6DB0-E454-44D2A0B5DC54}"/>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80496790-717C-B7FB-A359-9547A85EBC4F}"/>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6" name="页脚占位符 5">
            <a:extLst>
              <a:ext uri="{FF2B5EF4-FFF2-40B4-BE49-F238E27FC236}">
                <a16:creationId xmlns:a16="http://schemas.microsoft.com/office/drawing/2014/main" id="{2FEDC49A-0295-81B0-E5AE-29A629967E1F}"/>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705AAB7B-B945-9F51-216C-F66A44C32014}"/>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3247475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AD9DC5-F969-B100-0EF3-4129E160A9E6}"/>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66446EDB-3999-B464-373E-6E0150A6F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375A91B2-6DB1-032A-FF69-0E3096F96591}"/>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C23CBC05-E112-A013-E58F-28129D8A6D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67AA3E16-86E5-283A-9100-A44625B9F697}"/>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371A3331-C6C1-C327-A5B8-543D5B840D08}"/>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8" name="页脚占位符 7">
            <a:extLst>
              <a:ext uri="{FF2B5EF4-FFF2-40B4-BE49-F238E27FC236}">
                <a16:creationId xmlns:a16="http://schemas.microsoft.com/office/drawing/2014/main" id="{71AB018D-AB18-FC16-4AAD-671B3A232E99}"/>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46B09044-AD5C-C433-0779-CDD262831E7D}"/>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2704284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8EED04-5E81-D376-FC7C-1E8AF44B4BB3}"/>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67C344E-A6A6-6785-1AA1-DEEF36436F9F}"/>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4" name="页脚占位符 3">
            <a:extLst>
              <a:ext uri="{FF2B5EF4-FFF2-40B4-BE49-F238E27FC236}">
                <a16:creationId xmlns:a16="http://schemas.microsoft.com/office/drawing/2014/main" id="{050C24B4-32A9-9A87-C872-AEDB683C0EB9}"/>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AD29231F-80CA-0E79-4784-928FA7F78828}"/>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1976548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7990EE1-3DFF-0F1B-4BE1-A75319C5D97E}"/>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3" name="页脚占位符 2">
            <a:extLst>
              <a:ext uri="{FF2B5EF4-FFF2-40B4-BE49-F238E27FC236}">
                <a16:creationId xmlns:a16="http://schemas.microsoft.com/office/drawing/2014/main" id="{056C023E-F5CD-B62E-5D38-9257C7F3F554}"/>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EAFDFA4D-EAC4-ADA7-D6AB-37D851C2D786}"/>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248290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FDC884-0EAC-B616-BDB0-7CB40BA29338}"/>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DD4EFD7E-87C0-7B6B-B014-2FD03D8D83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CC349A8D-80BF-9DA6-8BBC-6C8F86553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701263D6-9606-C924-6EC5-AB11F36C5550}"/>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6" name="页脚占位符 5">
            <a:extLst>
              <a:ext uri="{FF2B5EF4-FFF2-40B4-BE49-F238E27FC236}">
                <a16:creationId xmlns:a16="http://schemas.microsoft.com/office/drawing/2014/main" id="{4966AD1F-AD6F-10C4-2366-5036431E5828}"/>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83DB5CA-6B09-7B02-24D1-12F22F9F6129}"/>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2272954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A9B223-C9B8-627E-6D86-A62473244669}"/>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2CE66897-8847-108E-43CC-160EEB6CA8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6E2AED91-6C75-730D-9A65-96ACF64BD4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1ABCB268-FE06-8818-2E07-2E63255EE653}"/>
              </a:ext>
            </a:extLst>
          </p:cNvPr>
          <p:cNvSpPr>
            <a:spLocks noGrp="1"/>
          </p:cNvSpPr>
          <p:nvPr>
            <p:ph type="dt" sz="half" idx="10"/>
          </p:nvPr>
        </p:nvSpPr>
        <p:spPr/>
        <p:txBody>
          <a:bodyPr/>
          <a:lstStyle/>
          <a:p>
            <a:fld id="{CBECEA20-C48B-FF48-B876-8068E1AD598E}" type="datetimeFigureOut">
              <a:rPr kumimoji="1" lang="zh-CN" altLang="en-US" smtClean="0"/>
              <a:t>2026/7/8</a:t>
            </a:fld>
            <a:endParaRPr kumimoji="1" lang="zh-CN" altLang="en-US"/>
          </a:p>
        </p:txBody>
      </p:sp>
      <p:sp>
        <p:nvSpPr>
          <p:cNvPr id="6" name="页脚占位符 5">
            <a:extLst>
              <a:ext uri="{FF2B5EF4-FFF2-40B4-BE49-F238E27FC236}">
                <a16:creationId xmlns:a16="http://schemas.microsoft.com/office/drawing/2014/main" id="{73E9E942-86ED-9DCE-FC2D-0518D43DEE68}"/>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305799B1-7708-5FCD-F48C-F53116A5F1FA}"/>
              </a:ext>
            </a:extLst>
          </p:cNvPr>
          <p:cNvSpPr>
            <a:spLocks noGrp="1"/>
          </p:cNvSpPr>
          <p:nvPr>
            <p:ph type="sldNum" sz="quarter" idx="12"/>
          </p:nvPr>
        </p:nvSpPr>
        <p:spPr/>
        <p:txBody>
          <a:body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697547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A161456-18FC-DF59-B707-8DB14E00D7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E3AC8DD1-CAFC-8210-A536-25E0A5C24D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B591B14C-A261-AF3D-6D8F-B9D7D21A4D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ECEA20-C48B-FF48-B876-8068E1AD598E}" type="datetimeFigureOut">
              <a:rPr kumimoji="1" lang="zh-CN" altLang="en-US" smtClean="0"/>
              <a:t>2026/7/8</a:t>
            </a:fld>
            <a:endParaRPr kumimoji="1" lang="zh-CN" altLang="en-US"/>
          </a:p>
        </p:txBody>
      </p:sp>
      <p:sp>
        <p:nvSpPr>
          <p:cNvPr id="5" name="页脚占位符 4">
            <a:extLst>
              <a:ext uri="{FF2B5EF4-FFF2-40B4-BE49-F238E27FC236}">
                <a16:creationId xmlns:a16="http://schemas.microsoft.com/office/drawing/2014/main" id="{89E51834-28C5-7CCD-234D-8E7A6A727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7B9C0E0B-05A6-4679-CF96-4413563F3D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CBD777-4947-BD47-995D-C05293734C68}" type="slidenum">
              <a:rPr kumimoji="1" lang="zh-CN" altLang="en-US" smtClean="0"/>
              <a:t>‹#›</a:t>
            </a:fld>
            <a:endParaRPr kumimoji="1" lang="zh-CN" altLang="en-US"/>
          </a:p>
        </p:txBody>
      </p:sp>
    </p:spTree>
    <p:extLst>
      <p:ext uri="{BB962C8B-B14F-4D97-AF65-F5344CB8AC3E}">
        <p14:creationId xmlns:p14="http://schemas.microsoft.com/office/powerpoint/2010/main" val="1273063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8.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9.png"/><Relationship Id="rId4" Type="http://schemas.microsoft.com/office/2007/relationships/hdphoto" Target="../media/hdphoto1.wdp"/><Relationship Id="rId9"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13" Type="http://schemas.microsoft.com/office/2007/relationships/hdphoto" Target="../media/hdphoto6.wdp"/><Relationship Id="rId3" Type="http://schemas.openxmlformats.org/officeDocument/2006/relationships/image" Target="../media/image37.jpeg"/><Relationship Id="rId7" Type="http://schemas.openxmlformats.org/officeDocument/2006/relationships/image" Target="../media/image41.png"/><Relationship Id="rId12"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0.jpeg"/><Relationship Id="rId11" Type="http://schemas.microsoft.com/office/2007/relationships/hdphoto" Target="../media/hdphoto5.wdp"/><Relationship Id="rId5" Type="http://schemas.openxmlformats.org/officeDocument/2006/relationships/image" Target="../media/image39.jpeg"/><Relationship Id="rId10" Type="http://schemas.openxmlformats.org/officeDocument/2006/relationships/image" Target="../media/image43.png"/><Relationship Id="rId4" Type="http://schemas.openxmlformats.org/officeDocument/2006/relationships/image" Target="../media/image38.jpeg"/><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emf"/><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04AC5AA-6197-5CB9-5B2B-5DF0B2823183}"/>
              </a:ext>
            </a:extLst>
          </p:cNvPr>
          <p:cNvPicPr>
            <a:picLocks noChangeAspect="1"/>
          </p:cNvPicPr>
          <p:nvPr/>
        </p:nvPicPr>
        <p:blipFill rotWithShape="1">
          <a:blip r:embed="rId2"/>
          <a:srcRect l="4994" t="7758" r="8811" b="7758"/>
          <a:stretch/>
        </p:blipFill>
        <p:spPr>
          <a:xfrm>
            <a:off x="1" y="1"/>
            <a:ext cx="12191999" cy="6858000"/>
          </a:xfrm>
          <a:prstGeom prst="rect">
            <a:avLst/>
          </a:prstGeom>
        </p:spPr>
      </p:pic>
      <p:sp>
        <p:nvSpPr>
          <p:cNvPr id="2" name="矩形 1">
            <a:extLst>
              <a:ext uri="{FF2B5EF4-FFF2-40B4-BE49-F238E27FC236}">
                <a16:creationId xmlns:a16="http://schemas.microsoft.com/office/drawing/2014/main" id="{46E742B1-2399-7E35-8D94-39D3F3DE5D5F}"/>
              </a:ext>
            </a:extLst>
          </p:cNvPr>
          <p:cNvSpPr/>
          <p:nvPr/>
        </p:nvSpPr>
        <p:spPr>
          <a:xfrm>
            <a:off x="0" y="0"/>
            <a:ext cx="12192000" cy="3045417"/>
          </a:xfrm>
          <a:prstGeom prst="rect">
            <a:avLst/>
          </a:prstGeom>
          <a:gradFill>
            <a:gsLst>
              <a:gs pos="0">
                <a:schemeClr val="accent1">
                  <a:lumMod val="60000"/>
                  <a:lumOff val="40000"/>
                  <a:alpha val="35634"/>
                </a:schemeClr>
              </a:gs>
              <a:gs pos="5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1" name="图片 10">
            <a:extLst>
              <a:ext uri="{FF2B5EF4-FFF2-40B4-BE49-F238E27FC236}">
                <a16:creationId xmlns:a16="http://schemas.microsoft.com/office/drawing/2014/main" id="{24B59064-DDE2-F745-9146-7E4CBC4ABCFA}"/>
              </a:ext>
            </a:extLst>
          </p:cNvPr>
          <p:cNvPicPr>
            <a:picLocks noChangeAspect="1"/>
          </p:cNvPicPr>
          <p:nvPr/>
        </p:nvPicPr>
        <p:blipFill>
          <a:blip r:embed="rId3"/>
          <a:stretch>
            <a:fillRect/>
          </a:stretch>
        </p:blipFill>
        <p:spPr>
          <a:xfrm>
            <a:off x="349749" y="0"/>
            <a:ext cx="3778251" cy="1982912"/>
          </a:xfrm>
          <a:prstGeom prst="rect">
            <a:avLst/>
          </a:prstGeom>
        </p:spPr>
      </p:pic>
      <p:sp>
        <p:nvSpPr>
          <p:cNvPr id="3" name="矩形 2">
            <a:extLst>
              <a:ext uri="{FF2B5EF4-FFF2-40B4-BE49-F238E27FC236}">
                <a16:creationId xmlns:a16="http://schemas.microsoft.com/office/drawing/2014/main" id="{E4A77AE4-1751-30CA-561A-A5F972F7CB67}"/>
              </a:ext>
            </a:extLst>
          </p:cNvPr>
          <p:cNvSpPr/>
          <p:nvPr/>
        </p:nvSpPr>
        <p:spPr>
          <a:xfrm rot="10800000">
            <a:off x="0" y="3812585"/>
            <a:ext cx="12192000" cy="3045417"/>
          </a:xfrm>
          <a:prstGeom prst="rect">
            <a:avLst/>
          </a:prstGeom>
          <a:gradFill>
            <a:gsLst>
              <a:gs pos="0">
                <a:schemeClr val="accent1">
                  <a:lumMod val="60000"/>
                  <a:lumOff val="40000"/>
                  <a:alpha val="32864"/>
                </a:schemeClr>
              </a:gs>
              <a:gs pos="77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45942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D0F86A7-4D5F-E479-EC01-D6FCEA52E98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0164"/>
            <a:ext cx="12228513" cy="6876000"/>
          </a:xfrm>
          <a:prstGeom prst="rect">
            <a:avLst/>
          </a:prstGeom>
        </p:spPr>
      </p:pic>
      <p:sp>
        <p:nvSpPr>
          <p:cNvPr id="6" name="文本框 5">
            <a:extLst>
              <a:ext uri="{FF2B5EF4-FFF2-40B4-BE49-F238E27FC236}">
                <a16:creationId xmlns:a16="http://schemas.microsoft.com/office/drawing/2014/main" id="{D0C3DB1D-CA3D-056D-4E6D-91A037E31356}"/>
              </a:ext>
            </a:extLst>
          </p:cNvPr>
          <p:cNvSpPr txBox="1"/>
          <p:nvPr/>
        </p:nvSpPr>
        <p:spPr>
          <a:xfrm>
            <a:off x="4763592" y="2152657"/>
            <a:ext cx="5640496" cy="2552686"/>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作为扎根上海、服务长三角的区域性银行，上海农商银行聚焦“一体化”的关键词，通过“业务走出去、品牌走出去、管理走出去、资本走出去”，全面支持长三角一体化高质量发展。</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自</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2011</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年起，上海农商银行相继在浙江嘉善、江苏昆山设立分支机构，</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年成立长三角金融总部，</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2024</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设立上海长三角一体化示范区分行，聚焦行业金融、跨境金融、绿色金融、普惠产业链金融、科技金融，积极做好集成电路、生物医药、智能制造、新材料、节能环保与低碳等长三角区域实体客户的服务，为长三角一体化发展输出综合金融服务合力。</a:t>
            </a:r>
          </a:p>
        </p:txBody>
      </p:sp>
      <p:grpSp>
        <p:nvGrpSpPr>
          <p:cNvPr id="7" name="组合 6">
            <a:extLst>
              <a:ext uri="{FF2B5EF4-FFF2-40B4-BE49-F238E27FC236}">
                <a16:creationId xmlns:a16="http://schemas.microsoft.com/office/drawing/2014/main" id="{349E8109-0636-6C66-EC06-5F594F58BA7F}"/>
              </a:ext>
            </a:extLst>
          </p:cNvPr>
          <p:cNvGrpSpPr/>
          <p:nvPr/>
        </p:nvGrpSpPr>
        <p:grpSpPr>
          <a:xfrm>
            <a:off x="4646864" y="1027538"/>
            <a:ext cx="64815" cy="284192"/>
            <a:chOff x="3708399" y="777283"/>
            <a:chExt cx="64815" cy="284192"/>
          </a:xfrm>
        </p:grpSpPr>
        <p:sp>
          <p:nvSpPr>
            <p:cNvPr id="8" name="矩形 7">
              <a:extLst>
                <a:ext uri="{FF2B5EF4-FFF2-40B4-BE49-F238E27FC236}">
                  <a16:creationId xmlns:a16="http://schemas.microsoft.com/office/drawing/2014/main" id="{5FAAA3F2-62EC-F087-1E48-4B7BD25A2E79}"/>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a:extLst>
                <a:ext uri="{FF2B5EF4-FFF2-40B4-BE49-F238E27FC236}">
                  <a16:creationId xmlns:a16="http://schemas.microsoft.com/office/drawing/2014/main" id="{74758702-9979-D069-6030-FC59CFE53A20}"/>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0" name="文本框 9">
            <a:extLst>
              <a:ext uri="{FF2B5EF4-FFF2-40B4-BE49-F238E27FC236}">
                <a16:creationId xmlns:a16="http://schemas.microsoft.com/office/drawing/2014/main" id="{0815056B-7C59-3426-8E8E-864A9CAF1C1C}"/>
              </a:ext>
            </a:extLst>
          </p:cNvPr>
          <p:cNvSpPr txBox="1"/>
          <p:nvPr/>
        </p:nvSpPr>
        <p:spPr>
          <a:xfrm>
            <a:off x="4711681" y="947167"/>
            <a:ext cx="2386543" cy="461665"/>
          </a:xfrm>
          <a:prstGeom prst="rect">
            <a:avLst/>
          </a:prstGeom>
          <a:noFill/>
        </p:spPr>
        <p:txBody>
          <a:bodyPr wrap="square" rtlCol="0">
            <a:spAutoFit/>
          </a:bodyPr>
          <a:lstStyle/>
          <a:p>
            <a:r>
              <a:rPr lang="zh-CN" altLang="en-US" sz="2400" b="1" dirty="0">
                <a:solidFill>
                  <a:srgbClr val="1462A7"/>
                </a:solidFill>
                <a:latin typeface="微软雅黑" panose="020B0503020204020204" charset="-122"/>
                <a:ea typeface="微软雅黑" panose="020B0503020204020204" charset="-122"/>
              </a:rPr>
              <a:t>服务国家战略</a:t>
            </a:r>
          </a:p>
        </p:txBody>
      </p:sp>
      <p:sp>
        <p:nvSpPr>
          <p:cNvPr id="12" name="文本框 11">
            <a:extLst>
              <a:ext uri="{FF2B5EF4-FFF2-40B4-BE49-F238E27FC236}">
                <a16:creationId xmlns:a16="http://schemas.microsoft.com/office/drawing/2014/main" id="{CF336A8E-E5B4-56F1-6ABE-27A6049C2DB6}"/>
              </a:ext>
            </a:extLst>
          </p:cNvPr>
          <p:cNvSpPr txBox="1"/>
          <p:nvPr/>
        </p:nvSpPr>
        <p:spPr>
          <a:xfrm>
            <a:off x="4858906" y="1612131"/>
            <a:ext cx="3381054"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深度参与长三角一体化高质量发展</a:t>
            </a:r>
          </a:p>
        </p:txBody>
      </p:sp>
      <p:sp>
        <p:nvSpPr>
          <p:cNvPr id="13" name="椭圆 12">
            <a:extLst>
              <a:ext uri="{FF2B5EF4-FFF2-40B4-BE49-F238E27FC236}">
                <a16:creationId xmlns:a16="http://schemas.microsoft.com/office/drawing/2014/main" id="{743955A7-8494-294C-FFF4-BFB2AA760D1C}"/>
              </a:ext>
            </a:extLst>
          </p:cNvPr>
          <p:cNvSpPr/>
          <p:nvPr/>
        </p:nvSpPr>
        <p:spPr>
          <a:xfrm>
            <a:off x="4812036" y="1734949"/>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57253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A902FCD-B5A7-2A0F-F2C0-DF2701BD1B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 y="1266"/>
            <a:ext cx="12194250" cy="6856734"/>
          </a:xfrm>
          <a:prstGeom prst="rect">
            <a:avLst/>
          </a:prstGeom>
        </p:spPr>
      </p:pic>
      <p:sp>
        <p:nvSpPr>
          <p:cNvPr id="13" name="圆角矩形 12">
            <a:extLst>
              <a:ext uri="{FF2B5EF4-FFF2-40B4-BE49-F238E27FC236}">
                <a16:creationId xmlns:a16="http://schemas.microsoft.com/office/drawing/2014/main" id="{6811290E-E304-ADE3-7CA3-0F12E258594F}"/>
              </a:ext>
            </a:extLst>
          </p:cNvPr>
          <p:cNvSpPr/>
          <p:nvPr/>
        </p:nvSpPr>
        <p:spPr>
          <a:xfrm>
            <a:off x="2216503" y="1199537"/>
            <a:ext cx="7761248" cy="3796210"/>
          </a:xfrm>
          <a:prstGeom prst="roundRect">
            <a:avLst>
              <a:gd name="adj" fmla="val 5476"/>
            </a:avLst>
          </a:prstGeom>
          <a:gradFill>
            <a:gsLst>
              <a:gs pos="0">
                <a:schemeClr val="accent1">
                  <a:lumMod val="5000"/>
                  <a:lumOff val="95000"/>
                  <a:alpha val="0"/>
                </a:schemeClr>
              </a:gs>
              <a:gs pos="100000">
                <a:srgbClr val="31ACE1">
                  <a:alpha val="43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6" name="文本框 5">
            <a:extLst>
              <a:ext uri="{FF2B5EF4-FFF2-40B4-BE49-F238E27FC236}">
                <a16:creationId xmlns:a16="http://schemas.microsoft.com/office/drawing/2014/main" id="{7F61E6C2-F856-D7C8-7BA8-5AAAF1C6EA52}"/>
              </a:ext>
            </a:extLst>
          </p:cNvPr>
          <p:cNvSpPr txBox="1"/>
          <p:nvPr/>
        </p:nvSpPr>
        <p:spPr>
          <a:xfrm>
            <a:off x="2557625" y="1872781"/>
            <a:ext cx="7079005" cy="2829685"/>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2013</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11</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月，上海农商银行成为国内农信系统中首家获准开展自贸区业务的机构，</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2015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月成为农信系统内首批获准开展自贸区分账核算业务的银行，创造了农信系统一系列自贸业务的“首家首创”，以金融之力助力自贸区建设的“上海经验”在全国复制推广，为企业提供“一揽子”综合跨境金融服务，支持各类型企业通过上海自贸区的舞台走向世界。</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作为首批入驻临港新片区的金融机构之一，上海农商银行全程参与中国（上海）自由贸易试验区临港新片区发展，加大实体制造业和重点产业支持力度，激发新片区多元市场主体的内生活力。</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区域内分支机构焕新升格为临港新片区分行，未来将以新片区重点支持的科技企业、先进制造业、跨境客群为主要服务对象，全面推进新片区高水平对外开放、创新发展，为更多企业“走出去”搭建便捷、高效的金融桥梁。</a:t>
            </a:r>
          </a:p>
        </p:txBody>
      </p:sp>
      <p:sp>
        <p:nvSpPr>
          <p:cNvPr id="11" name="文本框 10">
            <a:extLst>
              <a:ext uri="{FF2B5EF4-FFF2-40B4-BE49-F238E27FC236}">
                <a16:creationId xmlns:a16="http://schemas.microsoft.com/office/drawing/2014/main" id="{8B4EFB22-0157-CA56-5FAB-6DD495BD54C3}"/>
              </a:ext>
            </a:extLst>
          </p:cNvPr>
          <p:cNvSpPr txBox="1"/>
          <p:nvPr/>
        </p:nvSpPr>
        <p:spPr>
          <a:xfrm>
            <a:off x="2716489" y="1366882"/>
            <a:ext cx="3262432"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积极投身上海自贸试验区金融创新</a:t>
            </a:r>
          </a:p>
        </p:txBody>
      </p:sp>
      <p:sp>
        <p:nvSpPr>
          <p:cNvPr id="12" name="椭圆 11">
            <a:extLst>
              <a:ext uri="{FF2B5EF4-FFF2-40B4-BE49-F238E27FC236}">
                <a16:creationId xmlns:a16="http://schemas.microsoft.com/office/drawing/2014/main" id="{68CF200F-E014-5C9A-79B7-434391247C65}"/>
              </a:ext>
            </a:extLst>
          </p:cNvPr>
          <p:cNvSpPr/>
          <p:nvPr/>
        </p:nvSpPr>
        <p:spPr>
          <a:xfrm>
            <a:off x="2669619" y="1489700"/>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019329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A55691E-437C-F879-0F53-6A1FE5A39FE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266"/>
            <a:ext cx="12194250" cy="6856734"/>
          </a:xfrm>
          <a:prstGeom prst="rect">
            <a:avLst/>
          </a:prstGeom>
        </p:spPr>
      </p:pic>
      <p:sp>
        <p:nvSpPr>
          <p:cNvPr id="6" name="文本框 5">
            <a:extLst>
              <a:ext uri="{FF2B5EF4-FFF2-40B4-BE49-F238E27FC236}">
                <a16:creationId xmlns:a16="http://schemas.microsoft.com/office/drawing/2014/main" id="{7F61E6C2-F856-D7C8-7BA8-5AAAF1C6EA52}"/>
              </a:ext>
            </a:extLst>
          </p:cNvPr>
          <p:cNvSpPr txBox="1"/>
          <p:nvPr/>
        </p:nvSpPr>
        <p:spPr>
          <a:xfrm>
            <a:off x="2254038" y="1549395"/>
            <a:ext cx="7686175" cy="2275688"/>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身处国际金融中心，上海农商银行逐步形成引领国内农信系统、更适应经济及企业转型发展需求的跨境金融服务体系，提供</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8</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个主流外币币种银行服务，与全球</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630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余家银行建立代理行关系，覆盖</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多个国家和地区，构建起涵盖超过</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50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种贸易金融项下产品的强大阵容，</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2024</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年成为</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CIPS</a:t>
            </a:r>
            <a:r>
              <a:rPr lang="zh-CN" altLang="e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人民币跨境支付系统）的直接参与者，成为农信系统中首家获得这一资格的银行，通过银团贷款、项目融资、全球现金管理等一揽子综合金融服务支持“一带一路”国家战略和企业“走出去”。</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2018</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年至今，上海农商银行不断升级金融服务方案，持续支持中国国际进口博览会，</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年于第八届进博会期间发布“鑫易鲜速达”与“鑫易百币通”两款跨境汇款新品，以数字化、定制化服务助力企业畅联全球市场。</a:t>
            </a:r>
          </a:p>
        </p:txBody>
      </p:sp>
      <p:sp>
        <p:nvSpPr>
          <p:cNvPr id="11" name="文本框 10">
            <a:extLst>
              <a:ext uri="{FF2B5EF4-FFF2-40B4-BE49-F238E27FC236}">
                <a16:creationId xmlns:a16="http://schemas.microsoft.com/office/drawing/2014/main" id="{8B4EFB22-0157-CA56-5FAB-6DD495BD54C3}"/>
              </a:ext>
            </a:extLst>
          </p:cNvPr>
          <p:cNvSpPr txBox="1"/>
          <p:nvPr/>
        </p:nvSpPr>
        <p:spPr>
          <a:xfrm>
            <a:off x="2379495" y="1043496"/>
            <a:ext cx="3262432"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扎实服务国内国际双循环经济体系</a:t>
            </a:r>
          </a:p>
        </p:txBody>
      </p:sp>
      <p:sp>
        <p:nvSpPr>
          <p:cNvPr id="12" name="椭圆 11">
            <a:extLst>
              <a:ext uri="{FF2B5EF4-FFF2-40B4-BE49-F238E27FC236}">
                <a16:creationId xmlns:a16="http://schemas.microsoft.com/office/drawing/2014/main" id="{68CF200F-E014-5C9A-79B7-434391247C65}"/>
              </a:ext>
            </a:extLst>
          </p:cNvPr>
          <p:cNvSpPr/>
          <p:nvPr/>
        </p:nvSpPr>
        <p:spPr>
          <a:xfrm>
            <a:off x="2332625" y="1166314"/>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a:extLst>
              <a:ext uri="{FF2B5EF4-FFF2-40B4-BE49-F238E27FC236}">
                <a16:creationId xmlns:a16="http://schemas.microsoft.com/office/drawing/2014/main" id="{9D8CE318-A727-2AD6-76DE-EE17F443597E}"/>
              </a:ext>
            </a:extLst>
          </p:cNvPr>
          <p:cNvSpPr/>
          <p:nvPr/>
        </p:nvSpPr>
        <p:spPr>
          <a:xfrm>
            <a:off x="0" y="4638907"/>
            <a:ext cx="12192000" cy="2219093"/>
          </a:xfrm>
          <a:prstGeom prst="rect">
            <a:avLst/>
          </a:prstGeom>
          <a:gradFill>
            <a:gsLst>
              <a:gs pos="2000">
                <a:srgbClr val="5EAAED"/>
              </a:gs>
              <a:gs pos="10000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7" name="图片 6">
            <a:extLst>
              <a:ext uri="{FF2B5EF4-FFF2-40B4-BE49-F238E27FC236}">
                <a16:creationId xmlns:a16="http://schemas.microsoft.com/office/drawing/2014/main" id="{C6E59445-D397-C991-E7F9-D57D5606F2B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89229" y="2634711"/>
            <a:ext cx="8102771" cy="4245591"/>
          </a:xfrm>
          <a:prstGeom prst="rect">
            <a:avLst/>
          </a:prstGeom>
        </p:spPr>
      </p:pic>
      <p:pic>
        <p:nvPicPr>
          <p:cNvPr id="10" name="图片 9">
            <a:extLst>
              <a:ext uri="{FF2B5EF4-FFF2-40B4-BE49-F238E27FC236}">
                <a16:creationId xmlns:a16="http://schemas.microsoft.com/office/drawing/2014/main" id="{E3188B2D-EC68-4015-6581-58F0F59A88E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4196" y="3965392"/>
            <a:ext cx="1751762" cy="1647637"/>
          </a:xfrm>
          <a:prstGeom prst="rect">
            <a:avLst/>
          </a:prstGeom>
        </p:spPr>
      </p:pic>
      <p:pic>
        <p:nvPicPr>
          <p:cNvPr id="14" name="图片 13">
            <a:extLst>
              <a:ext uri="{FF2B5EF4-FFF2-40B4-BE49-F238E27FC236}">
                <a16:creationId xmlns:a16="http://schemas.microsoft.com/office/drawing/2014/main" id="{F8ACF02A-BDCD-C37D-AE00-EEA01EA787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2884" y="3965392"/>
            <a:ext cx="1751762" cy="1647637"/>
          </a:xfrm>
          <a:prstGeom prst="rect">
            <a:avLst/>
          </a:prstGeom>
        </p:spPr>
      </p:pic>
      <p:pic>
        <p:nvPicPr>
          <p:cNvPr id="15" name="图片 14">
            <a:extLst>
              <a:ext uri="{FF2B5EF4-FFF2-40B4-BE49-F238E27FC236}">
                <a16:creationId xmlns:a16="http://schemas.microsoft.com/office/drawing/2014/main" id="{B241D1CD-DBCA-B526-7B50-33C67C1630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61571" y="3965392"/>
            <a:ext cx="1751762" cy="1647637"/>
          </a:xfrm>
          <a:prstGeom prst="rect">
            <a:avLst/>
          </a:prstGeom>
        </p:spPr>
      </p:pic>
      <p:sp>
        <p:nvSpPr>
          <p:cNvPr id="16" name="文本框 15">
            <a:extLst>
              <a:ext uri="{FF2B5EF4-FFF2-40B4-BE49-F238E27FC236}">
                <a16:creationId xmlns:a16="http://schemas.microsoft.com/office/drawing/2014/main" id="{468A76B4-7A2A-9AA5-A291-5784C6DC2B59}"/>
              </a:ext>
            </a:extLst>
          </p:cNvPr>
          <p:cNvSpPr txBox="1"/>
          <p:nvPr/>
        </p:nvSpPr>
        <p:spPr>
          <a:xfrm>
            <a:off x="2199240" y="4850672"/>
            <a:ext cx="954107" cy="246221"/>
          </a:xfrm>
          <a:prstGeom prst="rect">
            <a:avLst/>
          </a:prstGeom>
          <a:noFill/>
        </p:spPr>
        <p:txBody>
          <a:bodyPr wrap="non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主流外币币种</a:t>
            </a:r>
          </a:p>
        </p:txBody>
      </p:sp>
      <p:sp>
        <p:nvSpPr>
          <p:cNvPr id="17" name="文本框 16">
            <a:extLst>
              <a:ext uri="{FF2B5EF4-FFF2-40B4-BE49-F238E27FC236}">
                <a16:creationId xmlns:a16="http://schemas.microsoft.com/office/drawing/2014/main" id="{11236E47-A3C0-5F19-D018-D59003EB35BE}"/>
              </a:ext>
            </a:extLst>
          </p:cNvPr>
          <p:cNvSpPr txBox="1"/>
          <p:nvPr/>
        </p:nvSpPr>
        <p:spPr>
          <a:xfrm>
            <a:off x="2431268" y="4472029"/>
            <a:ext cx="405880" cy="523220"/>
          </a:xfrm>
          <a:prstGeom prst="rect">
            <a:avLst/>
          </a:prstGeom>
          <a:noFill/>
        </p:spPr>
        <p:txBody>
          <a:bodyPr wrap="none" rtlCol="0">
            <a:spAutoFit/>
          </a:bodyPr>
          <a:lstStyle/>
          <a:p>
            <a:r>
              <a:rPr kumimoji="1" lang="en-US" altLang="zh-CN" sz="2800" b="1" dirty="0">
                <a:solidFill>
                  <a:schemeClr val="bg1"/>
                </a:solidFill>
                <a:latin typeface="Microsoft YaHei" panose="020B0503020204020204" pitchFamily="34" charset="-122"/>
                <a:ea typeface="Microsoft YaHei" panose="020B0503020204020204" pitchFamily="34" charset="-122"/>
              </a:rPr>
              <a:t>8</a:t>
            </a:r>
            <a:endParaRPr kumimoji="1" lang="zh-CN" altLang="en-US" sz="2800" b="1" dirty="0">
              <a:solidFill>
                <a:schemeClr val="bg1"/>
              </a:solidFill>
              <a:latin typeface="Microsoft YaHei" panose="020B0503020204020204" pitchFamily="34" charset="-122"/>
              <a:ea typeface="Microsoft YaHei" panose="020B0503020204020204" pitchFamily="34" charset="-122"/>
            </a:endParaRPr>
          </a:p>
        </p:txBody>
      </p:sp>
      <p:sp>
        <p:nvSpPr>
          <p:cNvPr id="18" name="文本框 17">
            <a:extLst>
              <a:ext uri="{FF2B5EF4-FFF2-40B4-BE49-F238E27FC236}">
                <a16:creationId xmlns:a16="http://schemas.microsoft.com/office/drawing/2014/main" id="{E8BBEE28-C68A-A9F1-3E58-E6D440042C89}"/>
              </a:ext>
            </a:extLst>
          </p:cNvPr>
          <p:cNvSpPr txBox="1"/>
          <p:nvPr/>
        </p:nvSpPr>
        <p:spPr>
          <a:xfrm flipH="1">
            <a:off x="2677250" y="4675315"/>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个</a:t>
            </a:r>
            <a:endParaRPr kumimoji="1" lang="zh-CN" altLang="en-US" sz="900" b="1" dirty="0">
              <a:latin typeface="Microsoft YaHei" panose="020B0503020204020204" pitchFamily="34" charset="-122"/>
              <a:ea typeface="Microsoft YaHei" panose="020B0503020204020204" pitchFamily="34" charset="-122"/>
            </a:endParaRPr>
          </a:p>
        </p:txBody>
      </p:sp>
      <p:grpSp>
        <p:nvGrpSpPr>
          <p:cNvPr id="29" name="组合 28">
            <a:extLst>
              <a:ext uri="{FF2B5EF4-FFF2-40B4-BE49-F238E27FC236}">
                <a16:creationId xmlns:a16="http://schemas.microsoft.com/office/drawing/2014/main" id="{8C9C6BE1-4A43-75DF-5069-E48AAEA13397}"/>
              </a:ext>
            </a:extLst>
          </p:cNvPr>
          <p:cNvGrpSpPr/>
          <p:nvPr/>
        </p:nvGrpSpPr>
        <p:grpSpPr>
          <a:xfrm>
            <a:off x="3640575" y="4472029"/>
            <a:ext cx="1105249" cy="624864"/>
            <a:chOff x="3640575" y="4472029"/>
            <a:chExt cx="1105249" cy="624864"/>
          </a:xfrm>
        </p:grpSpPr>
        <p:grpSp>
          <p:nvGrpSpPr>
            <p:cNvPr id="28" name="组合 27">
              <a:extLst>
                <a:ext uri="{FF2B5EF4-FFF2-40B4-BE49-F238E27FC236}">
                  <a16:creationId xmlns:a16="http://schemas.microsoft.com/office/drawing/2014/main" id="{BE9B2505-46BB-C315-3ED0-FE193F910282}"/>
                </a:ext>
              </a:extLst>
            </p:cNvPr>
            <p:cNvGrpSpPr/>
            <p:nvPr/>
          </p:nvGrpSpPr>
          <p:grpSpPr>
            <a:xfrm>
              <a:off x="3640575" y="4472029"/>
              <a:ext cx="1105249" cy="624864"/>
              <a:chOff x="3640575" y="4472029"/>
              <a:chExt cx="1105249" cy="624864"/>
            </a:xfrm>
          </p:grpSpPr>
          <p:sp>
            <p:nvSpPr>
              <p:cNvPr id="19" name="文本框 18">
                <a:extLst>
                  <a:ext uri="{FF2B5EF4-FFF2-40B4-BE49-F238E27FC236}">
                    <a16:creationId xmlns:a16="http://schemas.microsoft.com/office/drawing/2014/main" id="{FDBFAB7A-BD3C-2DCB-46C0-AF73250A3195}"/>
                  </a:ext>
                </a:extLst>
              </p:cNvPr>
              <p:cNvSpPr txBox="1"/>
              <p:nvPr/>
            </p:nvSpPr>
            <p:spPr>
              <a:xfrm>
                <a:off x="3733572" y="4850672"/>
                <a:ext cx="825867" cy="246221"/>
              </a:xfrm>
              <a:prstGeom prst="rect">
                <a:avLst/>
              </a:prstGeom>
              <a:noFill/>
            </p:spPr>
            <p:txBody>
              <a:bodyPr wrap="non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国家和地区</a:t>
                </a:r>
              </a:p>
            </p:txBody>
          </p:sp>
          <p:sp>
            <p:nvSpPr>
              <p:cNvPr id="20" name="文本框 19">
                <a:extLst>
                  <a:ext uri="{FF2B5EF4-FFF2-40B4-BE49-F238E27FC236}">
                    <a16:creationId xmlns:a16="http://schemas.microsoft.com/office/drawing/2014/main" id="{61C5F8D8-92D5-6141-2A21-D539FE7AC3ED}"/>
                  </a:ext>
                </a:extLst>
              </p:cNvPr>
              <p:cNvSpPr txBox="1"/>
              <p:nvPr/>
            </p:nvSpPr>
            <p:spPr>
              <a:xfrm>
                <a:off x="3878902" y="4472029"/>
                <a:ext cx="627095" cy="523220"/>
              </a:xfrm>
              <a:prstGeom prst="rect">
                <a:avLst/>
              </a:prstGeom>
              <a:noFill/>
            </p:spPr>
            <p:txBody>
              <a:bodyPr wrap="none" rtlCol="0">
                <a:spAutoFit/>
              </a:bodyPr>
              <a:lstStyle/>
              <a:p>
                <a:r>
                  <a:rPr kumimoji="1" lang="en-US" altLang="zh-CN" sz="2800" b="1" dirty="0">
                    <a:solidFill>
                      <a:schemeClr val="bg1"/>
                    </a:solidFill>
                    <a:latin typeface="Microsoft YaHei" panose="020B0503020204020204" pitchFamily="34" charset="-122"/>
                    <a:ea typeface="Microsoft YaHei" panose="020B0503020204020204" pitchFamily="34" charset="-122"/>
                  </a:rPr>
                  <a:t>60</a:t>
                </a:r>
                <a:endParaRPr kumimoji="1" lang="zh-CN" altLang="en-US" sz="2800" b="1" dirty="0">
                  <a:solidFill>
                    <a:schemeClr val="bg1"/>
                  </a:solidFill>
                  <a:latin typeface="Microsoft YaHei" panose="020B0503020204020204" pitchFamily="34" charset="-122"/>
                  <a:ea typeface="Microsoft YaHei" panose="020B0503020204020204" pitchFamily="34" charset="-122"/>
                </a:endParaRPr>
              </a:p>
            </p:txBody>
          </p:sp>
          <p:sp>
            <p:nvSpPr>
              <p:cNvPr id="21" name="文本框 20">
                <a:extLst>
                  <a:ext uri="{FF2B5EF4-FFF2-40B4-BE49-F238E27FC236}">
                    <a16:creationId xmlns:a16="http://schemas.microsoft.com/office/drawing/2014/main" id="{6C2B8CC2-C6FF-B905-5826-D866D95B94AB}"/>
                  </a:ext>
                </a:extLst>
              </p:cNvPr>
              <p:cNvSpPr txBox="1"/>
              <p:nvPr/>
            </p:nvSpPr>
            <p:spPr>
              <a:xfrm flipH="1">
                <a:off x="4322500" y="4675315"/>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个</a:t>
                </a:r>
                <a:endParaRPr kumimoji="1" lang="zh-CN" altLang="en-US" sz="900" b="1" dirty="0">
                  <a:latin typeface="Microsoft YaHei" panose="020B0503020204020204" pitchFamily="34" charset="-122"/>
                  <a:ea typeface="Microsoft YaHei" panose="020B0503020204020204" pitchFamily="34" charset="-122"/>
                </a:endParaRPr>
              </a:p>
            </p:txBody>
          </p:sp>
          <p:sp>
            <p:nvSpPr>
              <p:cNvPr id="22" name="文本框 21">
                <a:extLst>
                  <a:ext uri="{FF2B5EF4-FFF2-40B4-BE49-F238E27FC236}">
                    <a16:creationId xmlns:a16="http://schemas.microsoft.com/office/drawing/2014/main" id="{90911781-59BA-5580-73FD-3492E206B4C1}"/>
                  </a:ext>
                </a:extLst>
              </p:cNvPr>
              <p:cNvSpPr txBox="1"/>
              <p:nvPr/>
            </p:nvSpPr>
            <p:spPr>
              <a:xfrm flipH="1">
                <a:off x="3640575" y="4675315"/>
                <a:ext cx="534706"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覆盖</a:t>
                </a:r>
                <a:endParaRPr kumimoji="1" lang="zh-CN" altLang="en-US" sz="900" b="1" dirty="0">
                  <a:latin typeface="Microsoft YaHei" panose="020B0503020204020204" pitchFamily="34" charset="-122"/>
                  <a:ea typeface="Microsoft YaHei" panose="020B0503020204020204" pitchFamily="34" charset="-122"/>
                </a:endParaRPr>
              </a:p>
            </p:txBody>
          </p:sp>
        </p:grpSp>
        <p:sp>
          <p:nvSpPr>
            <p:cNvPr id="23" name="文本框 22">
              <a:extLst>
                <a:ext uri="{FF2B5EF4-FFF2-40B4-BE49-F238E27FC236}">
                  <a16:creationId xmlns:a16="http://schemas.microsoft.com/office/drawing/2014/main" id="{A26B2B63-D20C-94B9-F792-FB3DB31E3E0F}"/>
                </a:ext>
              </a:extLst>
            </p:cNvPr>
            <p:cNvSpPr txBox="1"/>
            <p:nvPr/>
          </p:nvSpPr>
          <p:spPr>
            <a:xfrm flipH="1">
              <a:off x="4307002" y="4489335"/>
              <a:ext cx="423324" cy="230832"/>
            </a:xfrm>
            <a:prstGeom prst="rect">
              <a:avLst/>
            </a:prstGeom>
            <a:noFill/>
          </p:spPr>
          <p:txBody>
            <a:bodyPr wrap="square" rtlCol="0">
              <a:spAutoFit/>
            </a:bodyPr>
            <a:lstStyle/>
            <a:p>
              <a:r>
                <a:rPr kumimoji="1" lang="en-US" altLang="zh-CN" sz="900" b="1" dirty="0">
                  <a:solidFill>
                    <a:schemeClr val="bg1"/>
                  </a:solidFill>
                  <a:latin typeface="Microsoft YaHei" panose="020B0503020204020204" pitchFamily="34" charset="-122"/>
                  <a:ea typeface="Microsoft YaHei" panose="020B0503020204020204" pitchFamily="34" charset="-122"/>
                </a:rPr>
                <a:t>+</a:t>
              </a:r>
              <a:endParaRPr kumimoji="1" lang="zh-CN" altLang="en-US" sz="900" b="1" dirty="0">
                <a:latin typeface="Microsoft YaHei" panose="020B0503020204020204" pitchFamily="34" charset="-122"/>
                <a:ea typeface="Microsoft YaHei" panose="020B0503020204020204" pitchFamily="34" charset="-122"/>
              </a:endParaRPr>
            </a:p>
          </p:txBody>
        </p:sp>
      </p:grpSp>
      <p:sp>
        <p:nvSpPr>
          <p:cNvPr id="24" name="文本框 23">
            <a:extLst>
              <a:ext uri="{FF2B5EF4-FFF2-40B4-BE49-F238E27FC236}">
                <a16:creationId xmlns:a16="http://schemas.microsoft.com/office/drawing/2014/main" id="{CF18A670-B0BA-EBB4-A32F-6C4E419917CE}"/>
              </a:ext>
            </a:extLst>
          </p:cNvPr>
          <p:cNvSpPr txBox="1"/>
          <p:nvPr/>
        </p:nvSpPr>
        <p:spPr>
          <a:xfrm>
            <a:off x="5150248" y="4850672"/>
            <a:ext cx="1005403" cy="215444"/>
          </a:xfrm>
          <a:prstGeom prst="rect">
            <a:avLst/>
          </a:prstGeom>
          <a:noFill/>
        </p:spPr>
        <p:txBody>
          <a:bodyPr wrap="none" rtlCol="0">
            <a:spAutoFit/>
          </a:bodyPr>
          <a:lstStyle/>
          <a:p>
            <a:r>
              <a:rPr kumimoji="1" lang="zh-CN" altLang="en-US" sz="800" b="1" dirty="0">
                <a:solidFill>
                  <a:schemeClr val="bg1"/>
                </a:solidFill>
                <a:latin typeface="Microsoft YaHei" panose="020B0503020204020204" pitchFamily="34" charset="-122"/>
                <a:ea typeface="Microsoft YaHei" panose="020B0503020204020204" pitchFamily="34" charset="-122"/>
              </a:rPr>
              <a:t>贸易金融项下产品</a:t>
            </a:r>
          </a:p>
        </p:txBody>
      </p:sp>
      <p:sp>
        <p:nvSpPr>
          <p:cNvPr id="25" name="文本框 24">
            <a:extLst>
              <a:ext uri="{FF2B5EF4-FFF2-40B4-BE49-F238E27FC236}">
                <a16:creationId xmlns:a16="http://schemas.microsoft.com/office/drawing/2014/main" id="{ED21C47D-5BF0-C482-1D56-97BB6897C70F}"/>
              </a:ext>
            </a:extLst>
          </p:cNvPr>
          <p:cNvSpPr txBox="1"/>
          <p:nvPr/>
        </p:nvSpPr>
        <p:spPr>
          <a:xfrm>
            <a:off x="5358990" y="4472029"/>
            <a:ext cx="627095" cy="523220"/>
          </a:xfrm>
          <a:prstGeom prst="rect">
            <a:avLst/>
          </a:prstGeom>
          <a:noFill/>
        </p:spPr>
        <p:txBody>
          <a:bodyPr wrap="none" rtlCol="0">
            <a:spAutoFit/>
          </a:bodyPr>
          <a:lstStyle/>
          <a:p>
            <a:r>
              <a:rPr kumimoji="1" lang="en-US" altLang="zh-CN" sz="2800" b="1" dirty="0">
                <a:solidFill>
                  <a:schemeClr val="bg1"/>
                </a:solidFill>
                <a:latin typeface="Microsoft YaHei" panose="020B0503020204020204" pitchFamily="34" charset="-122"/>
                <a:ea typeface="Microsoft YaHei" panose="020B0503020204020204" pitchFamily="34" charset="-122"/>
              </a:rPr>
              <a:t>50</a:t>
            </a:r>
            <a:endParaRPr kumimoji="1" lang="zh-CN" altLang="en-US" sz="2800" b="1" dirty="0">
              <a:solidFill>
                <a:schemeClr val="bg1"/>
              </a:solidFill>
              <a:latin typeface="Microsoft YaHei" panose="020B0503020204020204" pitchFamily="34" charset="-122"/>
              <a:ea typeface="Microsoft YaHei" panose="020B0503020204020204" pitchFamily="34" charset="-122"/>
            </a:endParaRPr>
          </a:p>
        </p:txBody>
      </p:sp>
      <p:sp>
        <p:nvSpPr>
          <p:cNvPr id="26" name="文本框 25">
            <a:extLst>
              <a:ext uri="{FF2B5EF4-FFF2-40B4-BE49-F238E27FC236}">
                <a16:creationId xmlns:a16="http://schemas.microsoft.com/office/drawing/2014/main" id="{C2B6CF22-A6A9-A02C-D51F-04457C95B456}"/>
              </a:ext>
            </a:extLst>
          </p:cNvPr>
          <p:cNvSpPr txBox="1"/>
          <p:nvPr/>
        </p:nvSpPr>
        <p:spPr>
          <a:xfrm flipH="1">
            <a:off x="5802588" y="4675315"/>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种</a:t>
            </a:r>
            <a:endParaRPr kumimoji="1" lang="zh-CN" altLang="en-US" sz="900" b="1" dirty="0">
              <a:latin typeface="Microsoft YaHei" panose="020B0503020204020204" pitchFamily="34" charset="-122"/>
              <a:ea typeface="Microsoft YaHei" panose="020B0503020204020204" pitchFamily="34" charset="-122"/>
            </a:endParaRPr>
          </a:p>
        </p:txBody>
      </p:sp>
      <p:sp>
        <p:nvSpPr>
          <p:cNvPr id="27" name="文本框 26">
            <a:extLst>
              <a:ext uri="{FF2B5EF4-FFF2-40B4-BE49-F238E27FC236}">
                <a16:creationId xmlns:a16="http://schemas.microsoft.com/office/drawing/2014/main" id="{5321533D-185D-5026-ED6A-BEC455E6DD68}"/>
              </a:ext>
            </a:extLst>
          </p:cNvPr>
          <p:cNvSpPr txBox="1"/>
          <p:nvPr/>
        </p:nvSpPr>
        <p:spPr>
          <a:xfrm flipH="1">
            <a:off x="5120663" y="4675315"/>
            <a:ext cx="534706"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超过</a:t>
            </a:r>
            <a:endParaRPr kumimoji="1" lang="zh-CN" altLang="en-US" sz="900" b="1"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158981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1D1A710-D78D-2043-874E-69E64672051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 y="-1"/>
            <a:ext cx="12228514" cy="6876000"/>
          </a:xfrm>
          <a:prstGeom prst="rect">
            <a:avLst/>
          </a:prstGeom>
        </p:spPr>
      </p:pic>
      <p:sp>
        <p:nvSpPr>
          <p:cNvPr id="30" name="文本框 29">
            <a:extLst>
              <a:ext uri="{FF2B5EF4-FFF2-40B4-BE49-F238E27FC236}">
                <a16:creationId xmlns:a16="http://schemas.microsoft.com/office/drawing/2014/main" id="{E397B201-F412-6841-8A35-38B9F19888FE}"/>
              </a:ext>
            </a:extLst>
          </p:cNvPr>
          <p:cNvSpPr txBox="1"/>
          <p:nvPr/>
        </p:nvSpPr>
        <p:spPr>
          <a:xfrm>
            <a:off x="818963" y="1477048"/>
            <a:ext cx="6501272" cy="646331"/>
          </a:xfrm>
          <a:prstGeom prst="rect">
            <a:avLst/>
          </a:prstGeom>
          <a:noFill/>
        </p:spPr>
        <p:txBody>
          <a:bodyPr wrap="square" rtlCol="0">
            <a:spAutoFit/>
          </a:bodyPr>
          <a:lstStyle/>
          <a:p>
            <a:r>
              <a:rPr kumimoji="1" lang="zh-CN" altLang="en-US" sz="3600" b="1" dirty="0">
                <a:solidFill>
                  <a:schemeClr val="bg1"/>
                </a:solidFill>
                <a:latin typeface="Microsoft YaHei" panose="020B0503020204020204" pitchFamily="34" charset="-122"/>
                <a:ea typeface="Microsoft YaHei" panose="020B0503020204020204" pitchFamily="34" charset="-122"/>
              </a:rPr>
              <a:t>为客户创造价值的服务型银行</a:t>
            </a:r>
          </a:p>
        </p:txBody>
      </p:sp>
      <p:sp>
        <p:nvSpPr>
          <p:cNvPr id="14" name="椭圆 13">
            <a:extLst>
              <a:ext uri="{FF2B5EF4-FFF2-40B4-BE49-F238E27FC236}">
                <a16:creationId xmlns:a16="http://schemas.microsoft.com/office/drawing/2014/main" id="{28A31EE0-A9E3-A859-490C-B5DA085782F5}"/>
              </a:ext>
            </a:extLst>
          </p:cNvPr>
          <p:cNvSpPr/>
          <p:nvPr/>
        </p:nvSpPr>
        <p:spPr>
          <a:xfrm>
            <a:off x="977996" y="2330689"/>
            <a:ext cx="69742" cy="6974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80A86F58-CCE4-9204-60FB-8A6F2108C1D4}"/>
              </a:ext>
            </a:extLst>
          </p:cNvPr>
          <p:cNvSpPr txBox="1"/>
          <p:nvPr/>
        </p:nvSpPr>
        <p:spPr>
          <a:xfrm>
            <a:off x="1147563" y="4391340"/>
            <a:ext cx="1107996" cy="1167692"/>
          </a:xfrm>
          <a:prstGeom prst="rect">
            <a:avLst/>
          </a:prstGeom>
          <a:noFill/>
        </p:spPr>
        <p:txBody>
          <a:bodyPr wrap="none" rtlCol="0">
            <a:spAutoFit/>
          </a:bodyPr>
          <a:lstStyle/>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强化功能价值</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丰富专属价值</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聚焦情感价值</a:t>
            </a:r>
          </a:p>
          <a:p>
            <a:pPr>
              <a:lnSpc>
                <a:spcPct val="150000"/>
              </a:lnSpc>
            </a:pPr>
            <a:endParaRPr kumimoji="1" lang="zh-CN" altLang="en-US" sz="1200" b="1" dirty="0">
              <a:solidFill>
                <a:schemeClr val="bg1"/>
              </a:solidFill>
              <a:latin typeface="Microsoft YaHei" panose="020B0503020204020204" pitchFamily="34" charset="-122"/>
              <a:ea typeface="Microsoft YaHei" panose="020B0503020204020204" pitchFamily="34" charset="-122"/>
            </a:endParaRPr>
          </a:p>
        </p:txBody>
      </p:sp>
      <p:sp>
        <p:nvSpPr>
          <p:cNvPr id="4" name="矩形 3">
            <a:extLst>
              <a:ext uri="{FF2B5EF4-FFF2-40B4-BE49-F238E27FC236}">
                <a16:creationId xmlns:a16="http://schemas.microsoft.com/office/drawing/2014/main" id="{279769DB-7EBA-C9BE-2229-224D6E4185CD}"/>
              </a:ext>
            </a:extLst>
          </p:cNvPr>
          <p:cNvSpPr/>
          <p:nvPr/>
        </p:nvSpPr>
        <p:spPr>
          <a:xfrm rot="5400000" flipV="1">
            <a:off x="-445206" y="3781489"/>
            <a:ext cx="2916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85653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1655017-CEC9-3DF6-1EBB-EBBD1253B1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68" y="0"/>
            <a:ext cx="12198367" cy="6858000"/>
          </a:xfrm>
          <a:prstGeom prst="rect">
            <a:avLst/>
          </a:prstGeom>
        </p:spPr>
      </p:pic>
      <p:sp>
        <p:nvSpPr>
          <p:cNvPr id="2" name="矩形 1">
            <a:extLst>
              <a:ext uri="{FF2B5EF4-FFF2-40B4-BE49-F238E27FC236}">
                <a16:creationId xmlns:a16="http://schemas.microsoft.com/office/drawing/2014/main" id="{FF1E276E-B380-3FCD-924E-2EEAC4F875AD}"/>
              </a:ext>
            </a:extLst>
          </p:cNvPr>
          <p:cNvSpPr/>
          <p:nvPr/>
        </p:nvSpPr>
        <p:spPr>
          <a:xfrm>
            <a:off x="-6368" y="3098800"/>
            <a:ext cx="6543039" cy="975360"/>
          </a:xfrm>
          <a:prstGeom prst="rect">
            <a:avLst/>
          </a:prstGeom>
          <a:gradFill flip="none" rotWithShape="1">
            <a:gsLst>
              <a:gs pos="99000">
                <a:srgbClr val="FDB21D">
                  <a:alpha val="0"/>
                </a:srgbClr>
              </a:gs>
              <a:gs pos="65000">
                <a:srgbClr val="0070C0"/>
              </a:gs>
              <a:gs pos="0">
                <a:srgbClr val="0070C0"/>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a:extLst>
              <a:ext uri="{FF2B5EF4-FFF2-40B4-BE49-F238E27FC236}">
                <a16:creationId xmlns:a16="http://schemas.microsoft.com/office/drawing/2014/main" id="{819C3E89-A7D3-8298-71A4-4445C9994CDE}"/>
              </a:ext>
            </a:extLst>
          </p:cNvPr>
          <p:cNvSpPr txBox="1"/>
          <p:nvPr/>
        </p:nvSpPr>
        <p:spPr>
          <a:xfrm>
            <a:off x="856575" y="3187505"/>
            <a:ext cx="2720507" cy="461665"/>
          </a:xfrm>
          <a:prstGeom prst="rect">
            <a:avLst/>
          </a:prstGeom>
          <a:noFill/>
          <a:effectLst>
            <a:outerShdw blurRad="44505" dist="38100" dir="2880000" algn="tl" rotWithShape="0">
              <a:schemeClr val="accent1">
                <a:lumMod val="75000"/>
                <a:alpha val="63000"/>
              </a:schemeClr>
            </a:outerShdw>
          </a:effectLst>
        </p:spPr>
        <p:txBody>
          <a:bodyPr wrap="square" rtlCol="0">
            <a:spAutoFit/>
          </a:bodyPr>
          <a:lstStyle/>
          <a:p>
            <a:r>
              <a:rPr lang="zh-CN" altLang="en-US" sz="2400" b="1" dirty="0">
                <a:solidFill>
                  <a:schemeClr val="bg1"/>
                </a:solidFill>
                <a:effectLst>
                  <a:outerShdw blurRad="50800" dist="38100" dir="2700000" algn="tl" rotWithShape="0">
                    <a:schemeClr val="accent1">
                      <a:lumMod val="75000"/>
                      <a:alpha val="40000"/>
                    </a:schemeClr>
                  </a:outerShdw>
                </a:effectLst>
                <a:latin typeface="微软雅黑" panose="020B0503020204020204" charset="-122"/>
                <a:ea typeface="微软雅黑" panose="020B0503020204020204" charset="-122"/>
              </a:rPr>
              <a:t>强化功能价值</a:t>
            </a:r>
          </a:p>
        </p:txBody>
      </p:sp>
      <p:sp>
        <p:nvSpPr>
          <p:cNvPr id="25" name="文本框 24">
            <a:extLst>
              <a:ext uri="{FF2B5EF4-FFF2-40B4-BE49-F238E27FC236}">
                <a16:creationId xmlns:a16="http://schemas.microsoft.com/office/drawing/2014/main" id="{05CCBD9E-C7AB-E030-332A-6B8AC864C80E}"/>
              </a:ext>
            </a:extLst>
          </p:cNvPr>
          <p:cNvSpPr txBox="1"/>
          <p:nvPr/>
        </p:nvSpPr>
        <p:spPr>
          <a:xfrm>
            <a:off x="1326158" y="3598370"/>
            <a:ext cx="3877985" cy="369332"/>
          </a:xfrm>
          <a:prstGeom prst="rect">
            <a:avLst/>
          </a:prstGeom>
          <a:noFill/>
          <a:effectLst>
            <a:outerShdw blurRad="50800" dist="38100" dir="2700000" algn="tl" rotWithShape="0">
              <a:schemeClr val="accent1">
                <a:lumMod val="75000"/>
                <a:alpha val="40000"/>
              </a:schemeClr>
            </a:outerShdw>
          </a:effectLst>
        </p:spPr>
        <p:txBody>
          <a:bodyPr wrap="none" rtlCol="0">
            <a:spAutoFit/>
          </a:bodyPr>
          <a:lstStyle/>
          <a:p>
            <a:r>
              <a:rPr kumimoji="1" lang="zh-CN" altLang="en-US" sz="1800" b="1" dirty="0">
                <a:solidFill>
                  <a:schemeClr val="bg1"/>
                </a:solidFill>
                <a:latin typeface="Microsoft YaHei" panose="020B0503020204020204" pitchFamily="34" charset="-122"/>
                <a:ea typeface="Microsoft YaHei" panose="020B0503020204020204" pitchFamily="34" charset="-122"/>
              </a:rPr>
              <a:t>从“人力驱动”向“数智驱动”转变</a:t>
            </a:r>
          </a:p>
        </p:txBody>
      </p:sp>
      <p:sp>
        <p:nvSpPr>
          <p:cNvPr id="3" name="矩形 2">
            <a:extLst>
              <a:ext uri="{FF2B5EF4-FFF2-40B4-BE49-F238E27FC236}">
                <a16:creationId xmlns:a16="http://schemas.microsoft.com/office/drawing/2014/main" id="{FE607E9A-3979-10DD-3313-4CED8C23AAED}"/>
              </a:ext>
            </a:extLst>
          </p:cNvPr>
          <p:cNvSpPr/>
          <p:nvPr/>
        </p:nvSpPr>
        <p:spPr>
          <a:xfrm>
            <a:off x="-6368" y="4064001"/>
            <a:ext cx="6543039" cy="98206"/>
          </a:xfrm>
          <a:prstGeom prst="rect">
            <a:avLst/>
          </a:prstGeom>
          <a:gradFill flip="none" rotWithShape="1">
            <a:gsLst>
              <a:gs pos="99000">
                <a:srgbClr val="FDB21D">
                  <a:alpha val="0"/>
                </a:srgbClr>
              </a:gs>
              <a:gs pos="65000">
                <a:srgbClr val="FFC000"/>
              </a:gs>
              <a:gs pos="0">
                <a:srgbClr val="FFC000"/>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152834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F9A1B7F-27BC-DFD1-6F5E-2F2FF99BE2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4254" cy="6856734"/>
          </a:xfrm>
          <a:prstGeom prst="rect">
            <a:avLst/>
          </a:prstGeom>
        </p:spPr>
      </p:pic>
      <p:pic>
        <p:nvPicPr>
          <p:cNvPr id="12" name="图片 11">
            <a:extLst>
              <a:ext uri="{FF2B5EF4-FFF2-40B4-BE49-F238E27FC236}">
                <a16:creationId xmlns:a16="http://schemas.microsoft.com/office/drawing/2014/main" id="{E20BE74E-9FCF-11C8-1309-6846C3D919C7}"/>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872377" y="2282835"/>
            <a:ext cx="2989572" cy="1276902"/>
          </a:xfrm>
          <a:prstGeom prst="rect">
            <a:avLst/>
          </a:prstGeom>
        </p:spPr>
      </p:pic>
      <p:pic>
        <p:nvPicPr>
          <p:cNvPr id="10" name="图片 9">
            <a:extLst>
              <a:ext uri="{FF2B5EF4-FFF2-40B4-BE49-F238E27FC236}">
                <a16:creationId xmlns:a16="http://schemas.microsoft.com/office/drawing/2014/main" id="{ACEADDC6-9221-0693-6A1F-E92050D84ED0}"/>
              </a:ext>
            </a:extLst>
          </p:cNvPr>
          <p:cNvPicPr>
            <a:picLocks noChangeAspect="1"/>
          </p:cNvPicPr>
          <p:nvPr/>
        </p:nvPicPr>
        <p:blipFill>
          <a:blip r:embed="rId5">
            <a:extLst>
              <a:ext uri="{BEBA8EAE-BF5A-486C-A8C5-ECC9F3942E4B}">
                <a14:imgProps xmlns:a14="http://schemas.microsoft.com/office/drawing/2010/main">
                  <a14:imgLayer r:embed="rId6">
                    <a14:imgEffect>
                      <a14:saturation sat="153000"/>
                    </a14:imgEffect>
                    <a14:imgEffect>
                      <a14:brightnessContrast bright="6000"/>
                    </a14:imgEffect>
                  </a14:imgLayer>
                </a14:imgProps>
              </a:ext>
            </a:extLst>
          </a:blip>
          <a:srcRect/>
          <a:stretch/>
        </p:blipFill>
        <p:spPr>
          <a:xfrm>
            <a:off x="872377" y="1322951"/>
            <a:ext cx="3065866" cy="1309488"/>
          </a:xfrm>
          <a:prstGeom prst="rect">
            <a:avLst/>
          </a:prstGeom>
        </p:spPr>
      </p:pic>
      <p:pic>
        <p:nvPicPr>
          <p:cNvPr id="4" name="图片 3">
            <a:extLst>
              <a:ext uri="{FF2B5EF4-FFF2-40B4-BE49-F238E27FC236}">
                <a16:creationId xmlns:a16="http://schemas.microsoft.com/office/drawing/2014/main" id="{BC322F79-F0EA-67E6-9AF8-1E513F16A2DA}"/>
              </a:ext>
            </a:extLst>
          </p:cNvPr>
          <p:cNvPicPr>
            <a:picLocks noChangeAspect="1"/>
          </p:cNvPicPr>
          <p:nvPr/>
        </p:nvPicPr>
        <p:blipFill>
          <a:blip r:embed="rId7">
            <a:extLst>
              <a:ext uri="{BEBA8EAE-BF5A-486C-A8C5-ECC9F3942E4B}">
                <a14:imgProps xmlns:a14="http://schemas.microsoft.com/office/drawing/2010/main">
                  <a14:imgLayer r:embed="rId8">
                    <a14:imgEffect>
                      <a14:saturation sat="400000"/>
                    </a14:imgEffect>
                  </a14:imgLayer>
                </a14:imgProps>
              </a:ext>
            </a:extLst>
          </a:blip>
          <a:stretch>
            <a:fillRect/>
          </a:stretch>
        </p:blipFill>
        <p:spPr>
          <a:xfrm>
            <a:off x="872377" y="506898"/>
            <a:ext cx="3028760" cy="1293640"/>
          </a:xfrm>
          <a:prstGeom prst="rect">
            <a:avLst/>
          </a:prstGeom>
        </p:spPr>
      </p:pic>
      <p:pic>
        <p:nvPicPr>
          <p:cNvPr id="16" name="图片 15">
            <a:extLst>
              <a:ext uri="{FF2B5EF4-FFF2-40B4-BE49-F238E27FC236}">
                <a16:creationId xmlns:a16="http://schemas.microsoft.com/office/drawing/2014/main" id="{FC4FCD4E-142E-5EA2-4A08-3EDE5A8414F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 y="3884487"/>
            <a:ext cx="10821019" cy="2617934"/>
          </a:xfrm>
          <a:prstGeom prst="rect">
            <a:avLst/>
          </a:prstGeom>
        </p:spPr>
      </p:pic>
      <p:sp>
        <p:nvSpPr>
          <p:cNvPr id="27" name="矩形 26">
            <a:extLst>
              <a:ext uri="{FF2B5EF4-FFF2-40B4-BE49-F238E27FC236}">
                <a16:creationId xmlns:a16="http://schemas.microsoft.com/office/drawing/2014/main" id="{287EB740-5CDE-A246-A4C7-61B52304E4AC}"/>
              </a:ext>
            </a:extLst>
          </p:cNvPr>
          <p:cNvSpPr/>
          <p:nvPr/>
        </p:nvSpPr>
        <p:spPr>
          <a:xfrm>
            <a:off x="9577952" y="5233412"/>
            <a:ext cx="1371601" cy="970612"/>
          </a:xfrm>
          <a:prstGeom prst="rect">
            <a:avLst/>
          </a:prstGeom>
          <a:gradFill flip="none" rotWithShape="1">
            <a:gsLst>
              <a:gs pos="92000">
                <a:srgbClr val="FDB21D">
                  <a:alpha val="0"/>
                </a:srgbClr>
              </a:gs>
              <a:gs pos="74000">
                <a:srgbClr val="FBC112">
                  <a:alpha val="75000"/>
                </a:srgbClr>
              </a:gs>
              <a:gs pos="30000">
                <a:srgbClr val="FBC112"/>
              </a:gs>
            </a:gsLst>
            <a:lin ang="2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2" name="矩形 21">
            <a:extLst>
              <a:ext uri="{FF2B5EF4-FFF2-40B4-BE49-F238E27FC236}">
                <a16:creationId xmlns:a16="http://schemas.microsoft.com/office/drawing/2014/main" id="{C4DFFE86-D697-8005-328C-8DECAF4388FC}"/>
              </a:ext>
            </a:extLst>
          </p:cNvPr>
          <p:cNvSpPr/>
          <p:nvPr/>
        </p:nvSpPr>
        <p:spPr>
          <a:xfrm>
            <a:off x="10823273" y="5235380"/>
            <a:ext cx="1368727" cy="96864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4" name="组合 53">
            <a:extLst>
              <a:ext uri="{FF2B5EF4-FFF2-40B4-BE49-F238E27FC236}">
                <a16:creationId xmlns:a16="http://schemas.microsoft.com/office/drawing/2014/main" id="{09BBCAD7-B76D-47C6-D59A-93B11A0DDFB8}"/>
              </a:ext>
            </a:extLst>
          </p:cNvPr>
          <p:cNvGrpSpPr/>
          <p:nvPr/>
        </p:nvGrpSpPr>
        <p:grpSpPr>
          <a:xfrm>
            <a:off x="9548144" y="5364094"/>
            <a:ext cx="1217144" cy="646330"/>
            <a:chOff x="1793145" y="3399034"/>
            <a:chExt cx="1217144" cy="646330"/>
          </a:xfrm>
        </p:grpSpPr>
        <p:sp>
          <p:nvSpPr>
            <p:cNvPr id="55" name="文本框 54">
              <a:extLst>
                <a:ext uri="{FF2B5EF4-FFF2-40B4-BE49-F238E27FC236}">
                  <a16:creationId xmlns:a16="http://schemas.microsoft.com/office/drawing/2014/main" id="{3F6FB6BB-32C4-00F4-283F-B73615B47507}"/>
                </a:ext>
              </a:extLst>
            </p:cNvPr>
            <p:cNvSpPr txBox="1"/>
            <p:nvPr/>
          </p:nvSpPr>
          <p:spPr>
            <a:xfrm>
              <a:off x="1811074" y="3799143"/>
              <a:ext cx="1082348" cy="246221"/>
            </a:xfrm>
            <a:prstGeom prst="rect">
              <a:avLst/>
            </a:prstGeom>
            <a:noFill/>
          </p:spPr>
          <p:txBody>
            <a:bodyPr wrap="non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代发养老金客户</a:t>
              </a:r>
            </a:p>
          </p:txBody>
        </p:sp>
        <p:sp>
          <p:nvSpPr>
            <p:cNvPr id="56" name="文本框 55">
              <a:extLst>
                <a:ext uri="{FF2B5EF4-FFF2-40B4-BE49-F238E27FC236}">
                  <a16:creationId xmlns:a16="http://schemas.microsoft.com/office/drawing/2014/main" id="{CE7C6F65-97A8-FE08-B302-448DE6690B1D}"/>
                </a:ext>
              </a:extLst>
            </p:cNvPr>
            <p:cNvSpPr txBox="1"/>
            <p:nvPr/>
          </p:nvSpPr>
          <p:spPr>
            <a:xfrm>
              <a:off x="1894829" y="3399034"/>
              <a:ext cx="848309" cy="523220"/>
            </a:xfrm>
            <a:prstGeom prst="rect">
              <a:avLst/>
            </a:prstGeom>
            <a:noFill/>
          </p:spPr>
          <p:txBody>
            <a:bodyPr wrap="none" rtlCol="0">
              <a:spAutoFit/>
            </a:bodyPr>
            <a:lstStyle/>
            <a:p>
              <a:r>
                <a:rPr kumimoji="1" lang="en-US" altLang="zh-CN" sz="2800" b="1" dirty="0">
                  <a:solidFill>
                    <a:schemeClr val="bg1"/>
                  </a:solidFill>
                  <a:latin typeface="Microsoft YaHei" panose="020B0503020204020204" pitchFamily="34" charset="-122"/>
                  <a:ea typeface="Microsoft YaHei" panose="020B0503020204020204" pitchFamily="34" charset="-122"/>
                </a:rPr>
                <a:t>130</a:t>
              </a:r>
              <a:endParaRPr kumimoji="1" lang="zh-CN" altLang="en-US" sz="2800" b="1" dirty="0">
                <a:solidFill>
                  <a:schemeClr val="bg1"/>
                </a:solidFill>
                <a:latin typeface="Microsoft YaHei" panose="020B0503020204020204" pitchFamily="34" charset="-122"/>
                <a:ea typeface="Microsoft YaHei" panose="020B0503020204020204" pitchFamily="34" charset="-122"/>
              </a:endParaRPr>
            </a:p>
          </p:txBody>
        </p:sp>
        <p:sp>
          <p:nvSpPr>
            <p:cNvPr id="57" name="文本框 56">
              <a:extLst>
                <a:ext uri="{FF2B5EF4-FFF2-40B4-BE49-F238E27FC236}">
                  <a16:creationId xmlns:a16="http://schemas.microsoft.com/office/drawing/2014/main" id="{D5F62297-1403-B8AC-C60D-B1BD711F9063}"/>
                </a:ext>
              </a:extLst>
            </p:cNvPr>
            <p:cNvSpPr txBox="1"/>
            <p:nvPr/>
          </p:nvSpPr>
          <p:spPr>
            <a:xfrm flipH="1">
              <a:off x="2586965" y="3602320"/>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万</a:t>
              </a:r>
              <a:endParaRPr kumimoji="1" lang="zh-CN" altLang="en-US" sz="900" b="1" dirty="0">
                <a:latin typeface="Microsoft YaHei" panose="020B0503020204020204" pitchFamily="34" charset="-122"/>
                <a:ea typeface="Microsoft YaHei" panose="020B0503020204020204" pitchFamily="34" charset="-122"/>
              </a:endParaRPr>
            </a:p>
          </p:txBody>
        </p:sp>
        <p:sp>
          <p:nvSpPr>
            <p:cNvPr id="58" name="文本框 57">
              <a:extLst>
                <a:ext uri="{FF2B5EF4-FFF2-40B4-BE49-F238E27FC236}">
                  <a16:creationId xmlns:a16="http://schemas.microsoft.com/office/drawing/2014/main" id="{4EF1395D-6D9A-5AE4-EAF1-A14391B1BF46}"/>
                </a:ext>
              </a:extLst>
            </p:cNvPr>
            <p:cNvSpPr txBox="1"/>
            <p:nvPr/>
          </p:nvSpPr>
          <p:spPr>
            <a:xfrm flipH="1">
              <a:off x="1793145" y="3602320"/>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超</a:t>
              </a:r>
              <a:endParaRPr kumimoji="1" lang="zh-CN" altLang="en-US" sz="900" b="1" dirty="0">
                <a:latin typeface="Microsoft YaHei" panose="020B0503020204020204" pitchFamily="34" charset="-122"/>
                <a:ea typeface="Microsoft YaHei" panose="020B0503020204020204" pitchFamily="34" charset="-122"/>
              </a:endParaRPr>
            </a:p>
          </p:txBody>
        </p:sp>
      </p:grpSp>
      <p:grpSp>
        <p:nvGrpSpPr>
          <p:cNvPr id="17" name="组合 16">
            <a:extLst>
              <a:ext uri="{FF2B5EF4-FFF2-40B4-BE49-F238E27FC236}">
                <a16:creationId xmlns:a16="http://schemas.microsoft.com/office/drawing/2014/main" id="{267C9417-CA77-D28C-C532-9FAD5901A62E}"/>
              </a:ext>
            </a:extLst>
          </p:cNvPr>
          <p:cNvGrpSpPr/>
          <p:nvPr/>
        </p:nvGrpSpPr>
        <p:grpSpPr>
          <a:xfrm>
            <a:off x="1691021" y="490032"/>
            <a:ext cx="10087691" cy="3205814"/>
            <a:chOff x="1691021" y="490032"/>
            <a:chExt cx="10087691" cy="3205814"/>
          </a:xfrm>
        </p:grpSpPr>
        <p:sp>
          <p:nvSpPr>
            <p:cNvPr id="6" name="文本框 5">
              <a:extLst>
                <a:ext uri="{FF2B5EF4-FFF2-40B4-BE49-F238E27FC236}">
                  <a16:creationId xmlns:a16="http://schemas.microsoft.com/office/drawing/2014/main" id="{1BFBCAFB-A266-4B3E-0F7B-EC5DBC595A97}"/>
                </a:ext>
              </a:extLst>
            </p:cNvPr>
            <p:cNvSpPr txBox="1"/>
            <p:nvPr/>
          </p:nvSpPr>
          <p:spPr>
            <a:xfrm>
              <a:off x="4079735" y="866161"/>
              <a:ext cx="7698977" cy="2829685"/>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年，上海农商银行坚持“以客户为中心”，聚焦价值创造，深化零售转型，将“做强以养老财富管理为引擎的零售金融服务体系”推向深入，财富管理实现产品体系阶梯式升级，个人贷款聚焦优质资产与场景。</a:t>
              </a: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      </a:t>
              </a: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推进“金融为老上海模式”提质增效，努力打造“养老金融服务更温馨、客户体验有温度；解决老年人急难愁盼、社会责任有力度；提升老年人生活品质、助老情怀有深度”的养老金融特色，服务本市超七成老年客户，全市代发养老金客户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130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万，代发养老金增量在全市同业中保持领先，全市代发城乡居民养老保险近九成。</a:t>
              </a: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endParaRPr lang="zh-CN" altLang="en-US"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年末，个人客户超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2640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万户（不含信用卡客户），管理个人客户金融资产（</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AUM</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8529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亿元，独家发行的工会会员服务卡发卡量超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637</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万张。</a:t>
              </a:r>
            </a:p>
          </p:txBody>
        </p:sp>
        <p:grpSp>
          <p:nvGrpSpPr>
            <p:cNvPr id="7" name="组合 6">
              <a:extLst>
                <a:ext uri="{FF2B5EF4-FFF2-40B4-BE49-F238E27FC236}">
                  <a16:creationId xmlns:a16="http://schemas.microsoft.com/office/drawing/2014/main" id="{BE13C4C6-D801-F9B4-B701-4ABCCDA9305A}"/>
                </a:ext>
              </a:extLst>
            </p:cNvPr>
            <p:cNvGrpSpPr/>
            <p:nvPr/>
          </p:nvGrpSpPr>
          <p:grpSpPr>
            <a:xfrm>
              <a:off x="4034584" y="490032"/>
              <a:ext cx="4583839" cy="338554"/>
              <a:chOff x="3523140" y="641873"/>
              <a:chExt cx="4583839" cy="338554"/>
            </a:xfrm>
          </p:grpSpPr>
          <p:sp>
            <p:nvSpPr>
              <p:cNvPr id="8" name="文本框 7">
                <a:extLst>
                  <a:ext uri="{FF2B5EF4-FFF2-40B4-BE49-F238E27FC236}">
                    <a16:creationId xmlns:a16="http://schemas.microsoft.com/office/drawing/2014/main" id="{D0280013-3853-D500-32FB-87185E925F5E}"/>
                  </a:ext>
                </a:extLst>
              </p:cNvPr>
              <p:cNvSpPr txBox="1"/>
              <p:nvPr/>
            </p:nvSpPr>
            <p:spPr>
              <a:xfrm>
                <a:off x="3613441" y="641873"/>
                <a:ext cx="4493538"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做强以养老财富管理为引擎的零售金融服务体系</a:t>
                </a:r>
              </a:p>
            </p:txBody>
          </p:sp>
          <p:sp>
            <p:nvSpPr>
              <p:cNvPr id="9" name="椭圆 8">
                <a:extLst>
                  <a:ext uri="{FF2B5EF4-FFF2-40B4-BE49-F238E27FC236}">
                    <a16:creationId xmlns:a16="http://schemas.microsoft.com/office/drawing/2014/main" id="{38C826D7-86EC-58B1-343D-65BB57BF1841}"/>
                  </a:ext>
                </a:extLst>
              </p:cNvPr>
              <p:cNvSpPr/>
              <p:nvPr/>
            </p:nvSpPr>
            <p:spPr>
              <a:xfrm>
                <a:off x="3523140" y="764691"/>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35" name="组合 34">
              <a:extLst>
                <a:ext uri="{FF2B5EF4-FFF2-40B4-BE49-F238E27FC236}">
                  <a16:creationId xmlns:a16="http://schemas.microsoft.com/office/drawing/2014/main" id="{E8DB108E-B276-0E44-65A3-756CCA9E14FB}"/>
                </a:ext>
              </a:extLst>
            </p:cNvPr>
            <p:cNvGrpSpPr/>
            <p:nvPr/>
          </p:nvGrpSpPr>
          <p:grpSpPr>
            <a:xfrm>
              <a:off x="1691021" y="856705"/>
              <a:ext cx="1288734" cy="569083"/>
              <a:chOff x="1691021" y="3739962"/>
              <a:chExt cx="1288734" cy="569083"/>
            </a:xfrm>
          </p:grpSpPr>
          <p:sp>
            <p:nvSpPr>
              <p:cNvPr id="29" name="文本框 28">
                <a:extLst>
                  <a:ext uri="{FF2B5EF4-FFF2-40B4-BE49-F238E27FC236}">
                    <a16:creationId xmlns:a16="http://schemas.microsoft.com/office/drawing/2014/main" id="{D2ED389E-487E-5E92-4D96-602D0137456D}"/>
                  </a:ext>
                </a:extLst>
              </p:cNvPr>
              <p:cNvSpPr txBox="1"/>
              <p:nvPr/>
            </p:nvSpPr>
            <p:spPr>
              <a:xfrm>
                <a:off x="1696937" y="4078213"/>
                <a:ext cx="646331" cy="230832"/>
              </a:xfrm>
              <a:prstGeom prst="rect">
                <a:avLst/>
              </a:prstGeom>
              <a:noFill/>
            </p:spPr>
            <p:txBody>
              <a:bodyPr wrap="non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个人客户</a:t>
                </a:r>
              </a:p>
            </p:txBody>
          </p:sp>
          <p:sp>
            <p:nvSpPr>
              <p:cNvPr id="30" name="文本框 29">
                <a:extLst>
                  <a:ext uri="{FF2B5EF4-FFF2-40B4-BE49-F238E27FC236}">
                    <a16:creationId xmlns:a16="http://schemas.microsoft.com/office/drawing/2014/main" id="{4FCDF86F-53C9-C306-FCD3-EE5913F3FDC1}"/>
                  </a:ext>
                </a:extLst>
              </p:cNvPr>
              <p:cNvSpPr txBox="1"/>
              <p:nvPr/>
            </p:nvSpPr>
            <p:spPr>
              <a:xfrm>
                <a:off x="1841924" y="3739962"/>
                <a:ext cx="819455" cy="400110"/>
              </a:xfrm>
              <a:prstGeom prst="rect">
                <a:avLst/>
              </a:prstGeom>
              <a:noFill/>
            </p:spPr>
            <p:txBody>
              <a:bodyPr wrap="none" rtlCol="0">
                <a:spAutoFit/>
              </a:bodyPr>
              <a:lstStyle/>
              <a:p>
                <a:r>
                  <a:rPr kumimoji="1" lang="en-US" altLang="zh-CN" sz="2000" b="1" dirty="0">
                    <a:solidFill>
                      <a:srgbClr val="005EAD"/>
                    </a:solidFill>
                    <a:latin typeface="Microsoft YaHei" panose="020B0503020204020204" pitchFamily="34" charset="-122"/>
                    <a:ea typeface="Microsoft YaHei" panose="020B0503020204020204" pitchFamily="34" charset="-122"/>
                  </a:rPr>
                  <a:t>2640</a:t>
                </a:r>
                <a:endParaRPr kumimoji="1" lang="zh-CN" altLang="en-US" sz="2000" b="1" dirty="0">
                  <a:solidFill>
                    <a:srgbClr val="005EAD"/>
                  </a:solidFill>
                  <a:latin typeface="Microsoft YaHei" panose="020B0503020204020204" pitchFamily="34" charset="-122"/>
                  <a:ea typeface="Microsoft YaHei" panose="020B0503020204020204" pitchFamily="34" charset="-122"/>
                </a:endParaRPr>
              </a:p>
            </p:txBody>
          </p:sp>
          <p:sp>
            <p:nvSpPr>
              <p:cNvPr id="31" name="文本框 30">
                <a:extLst>
                  <a:ext uri="{FF2B5EF4-FFF2-40B4-BE49-F238E27FC236}">
                    <a16:creationId xmlns:a16="http://schemas.microsoft.com/office/drawing/2014/main" id="{7E338288-AE95-F9FE-3FA5-6C75FB130EB2}"/>
                  </a:ext>
                </a:extLst>
              </p:cNvPr>
              <p:cNvSpPr txBox="1"/>
              <p:nvPr/>
            </p:nvSpPr>
            <p:spPr>
              <a:xfrm flipH="1">
                <a:off x="2508418" y="3856491"/>
                <a:ext cx="423324" cy="230832"/>
              </a:xfrm>
              <a:prstGeom prst="rect">
                <a:avLst/>
              </a:prstGeom>
              <a:noFill/>
            </p:spPr>
            <p:txBody>
              <a:bodyPr wrap="squar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万户</a:t>
                </a:r>
              </a:p>
            </p:txBody>
          </p:sp>
          <p:sp>
            <p:nvSpPr>
              <p:cNvPr id="32" name="文本框 31">
                <a:extLst>
                  <a:ext uri="{FF2B5EF4-FFF2-40B4-BE49-F238E27FC236}">
                    <a16:creationId xmlns:a16="http://schemas.microsoft.com/office/drawing/2014/main" id="{4A52BDFE-AAFA-2C42-B6BD-1880B71856DF}"/>
                  </a:ext>
                </a:extLst>
              </p:cNvPr>
              <p:cNvSpPr txBox="1"/>
              <p:nvPr/>
            </p:nvSpPr>
            <p:spPr>
              <a:xfrm flipH="1">
                <a:off x="1691021" y="3856491"/>
                <a:ext cx="423324" cy="230832"/>
              </a:xfrm>
              <a:prstGeom prst="rect">
                <a:avLst/>
              </a:prstGeom>
              <a:noFill/>
            </p:spPr>
            <p:txBody>
              <a:bodyPr wrap="squar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超</a:t>
                </a:r>
              </a:p>
            </p:txBody>
          </p:sp>
          <p:cxnSp>
            <p:nvCxnSpPr>
              <p:cNvPr id="34" name="直线连接符 33">
                <a:extLst>
                  <a:ext uri="{FF2B5EF4-FFF2-40B4-BE49-F238E27FC236}">
                    <a16:creationId xmlns:a16="http://schemas.microsoft.com/office/drawing/2014/main" id="{8999A574-E2A0-CCF7-851D-A59BE79F4F56}"/>
                  </a:ext>
                </a:extLst>
              </p:cNvPr>
              <p:cNvCxnSpPr>
                <a:cxnSpLocks/>
              </p:cNvCxnSpPr>
              <p:nvPr/>
            </p:nvCxnSpPr>
            <p:spPr>
              <a:xfrm flipV="1">
                <a:off x="1758520" y="4076572"/>
                <a:ext cx="1221235" cy="9110"/>
              </a:xfrm>
              <a:prstGeom prst="line">
                <a:avLst/>
              </a:prstGeom>
              <a:ln w="6350">
                <a:solidFill>
                  <a:srgbClr val="006AC3"/>
                </a:solidFill>
              </a:ln>
            </p:spPr>
            <p:style>
              <a:lnRef idx="1">
                <a:schemeClr val="accent1"/>
              </a:lnRef>
              <a:fillRef idx="0">
                <a:schemeClr val="accent1"/>
              </a:fillRef>
              <a:effectRef idx="0">
                <a:schemeClr val="accent1"/>
              </a:effectRef>
              <a:fontRef idx="minor">
                <a:schemeClr val="tx1"/>
              </a:fontRef>
            </p:style>
          </p:cxnSp>
        </p:grpSp>
        <p:grpSp>
          <p:nvGrpSpPr>
            <p:cNvPr id="36" name="组合 35">
              <a:extLst>
                <a:ext uri="{FF2B5EF4-FFF2-40B4-BE49-F238E27FC236}">
                  <a16:creationId xmlns:a16="http://schemas.microsoft.com/office/drawing/2014/main" id="{BE6D73E2-B8A1-B3A5-42FD-004D481441F4}"/>
                </a:ext>
              </a:extLst>
            </p:cNvPr>
            <p:cNvGrpSpPr/>
            <p:nvPr/>
          </p:nvGrpSpPr>
          <p:grpSpPr>
            <a:xfrm>
              <a:off x="1691021" y="1687471"/>
              <a:ext cx="1344744" cy="569083"/>
              <a:chOff x="1691021" y="3739962"/>
              <a:chExt cx="1344744" cy="569083"/>
            </a:xfrm>
          </p:grpSpPr>
          <p:sp>
            <p:nvSpPr>
              <p:cNvPr id="37" name="文本框 36">
                <a:extLst>
                  <a:ext uri="{FF2B5EF4-FFF2-40B4-BE49-F238E27FC236}">
                    <a16:creationId xmlns:a16="http://schemas.microsoft.com/office/drawing/2014/main" id="{755A0F56-4EE4-43E2-D455-B323EACB8A2F}"/>
                  </a:ext>
                </a:extLst>
              </p:cNvPr>
              <p:cNvSpPr txBox="1"/>
              <p:nvPr/>
            </p:nvSpPr>
            <p:spPr>
              <a:xfrm>
                <a:off x="1696937" y="4078213"/>
                <a:ext cx="1338828" cy="230832"/>
              </a:xfrm>
              <a:prstGeom prst="rect">
                <a:avLst/>
              </a:prstGeom>
              <a:noFill/>
            </p:spPr>
            <p:txBody>
              <a:bodyPr wrap="non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管理个人客户金融资产</a:t>
                </a:r>
              </a:p>
            </p:txBody>
          </p:sp>
          <p:sp>
            <p:nvSpPr>
              <p:cNvPr id="38" name="文本框 37">
                <a:extLst>
                  <a:ext uri="{FF2B5EF4-FFF2-40B4-BE49-F238E27FC236}">
                    <a16:creationId xmlns:a16="http://schemas.microsoft.com/office/drawing/2014/main" id="{9B326678-3EFC-5E34-88BF-4792B3F8C2F5}"/>
                  </a:ext>
                </a:extLst>
              </p:cNvPr>
              <p:cNvSpPr txBox="1"/>
              <p:nvPr/>
            </p:nvSpPr>
            <p:spPr>
              <a:xfrm>
                <a:off x="1841924" y="3739962"/>
                <a:ext cx="819455" cy="400110"/>
              </a:xfrm>
              <a:prstGeom prst="rect">
                <a:avLst/>
              </a:prstGeom>
              <a:noFill/>
            </p:spPr>
            <p:txBody>
              <a:bodyPr wrap="none" rtlCol="0">
                <a:spAutoFit/>
              </a:bodyPr>
              <a:lstStyle/>
              <a:p>
                <a:r>
                  <a:rPr kumimoji="1" lang="en-US" altLang="zh-CN" sz="2000" b="1" dirty="0">
                    <a:solidFill>
                      <a:srgbClr val="005EAD"/>
                    </a:solidFill>
                    <a:latin typeface="Microsoft YaHei" panose="020B0503020204020204" pitchFamily="34" charset="-122"/>
                    <a:ea typeface="Microsoft YaHei" panose="020B0503020204020204" pitchFamily="34" charset="-122"/>
                  </a:rPr>
                  <a:t>8529</a:t>
                </a:r>
                <a:endParaRPr kumimoji="1" lang="zh-CN" altLang="en-US" sz="2000" b="1" dirty="0">
                  <a:solidFill>
                    <a:srgbClr val="005EAD"/>
                  </a:solidFill>
                  <a:latin typeface="Microsoft YaHei" panose="020B0503020204020204" pitchFamily="34" charset="-122"/>
                  <a:ea typeface="Microsoft YaHei" panose="020B0503020204020204" pitchFamily="34" charset="-122"/>
                </a:endParaRPr>
              </a:p>
            </p:txBody>
          </p:sp>
          <p:sp>
            <p:nvSpPr>
              <p:cNvPr id="39" name="文本框 38">
                <a:extLst>
                  <a:ext uri="{FF2B5EF4-FFF2-40B4-BE49-F238E27FC236}">
                    <a16:creationId xmlns:a16="http://schemas.microsoft.com/office/drawing/2014/main" id="{6777731A-FF92-938A-5897-E67F35BB6AC6}"/>
                  </a:ext>
                </a:extLst>
              </p:cNvPr>
              <p:cNvSpPr txBox="1"/>
              <p:nvPr/>
            </p:nvSpPr>
            <p:spPr>
              <a:xfrm flipH="1">
                <a:off x="2508418" y="3856491"/>
                <a:ext cx="423324" cy="230832"/>
              </a:xfrm>
              <a:prstGeom prst="rect">
                <a:avLst/>
              </a:prstGeom>
              <a:noFill/>
            </p:spPr>
            <p:txBody>
              <a:bodyPr wrap="squar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亿</a:t>
                </a:r>
              </a:p>
            </p:txBody>
          </p:sp>
          <p:sp>
            <p:nvSpPr>
              <p:cNvPr id="40" name="文本框 39">
                <a:extLst>
                  <a:ext uri="{FF2B5EF4-FFF2-40B4-BE49-F238E27FC236}">
                    <a16:creationId xmlns:a16="http://schemas.microsoft.com/office/drawing/2014/main" id="{800E445E-B485-8F33-4AD1-6908BA89F415}"/>
                  </a:ext>
                </a:extLst>
              </p:cNvPr>
              <p:cNvSpPr txBox="1"/>
              <p:nvPr/>
            </p:nvSpPr>
            <p:spPr>
              <a:xfrm flipH="1">
                <a:off x="1691021" y="3856491"/>
                <a:ext cx="423324" cy="230832"/>
              </a:xfrm>
              <a:prstGeom prst="rect">
                <a:avLst/>
              </a:prstGeom>
              <a:noFill/>
            </p:spPr>
            <p:txBody>
              <a:bodyPr wrap="squar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超</a:t>
                </a:r>
              </a:p>
            </p:txBody>
          </p:sp>
          <p:cxnSp>
            <p:nvCxnSpPr>
              <p:cNvPr id="41" name="直线连接符 40">
                <a:extLst>
                  <a:ext uri="{FF2B5EF4-FFF2-40B4-BE49-F238E27FC236}">
                    <a16:creationId xmlns:a16="http://schemas.microsoft.com/office/drawing/2014/main" id="{C664AF92-0A4F-F56B-ACE1-1FDAB08E6C9A}"/>
                  </a:ext>
                </a:extLst>
              </p:cNvPr>
              <p:cNvCxnSpPr>
                <a:cxnSpLocks/>
              </p:cNvCxnSpPr>
              <p:nvPr/>
            </p:nvCxnSpPr>
            <p:spPr>
              <a:xfrm flipV="1">
                <a:off x="1758520" y="4076572"/>
                <a:ext cx="1221235" cy="9110"/>
              </a:xfrm>
              <a:prstGeom prst="line">
                <a:avLst/>
              </a:prstGeom>
              <a:ln w="6350">
                <a:solidFill>
                  <a:srgbClr val="006AC3"/>
                </a:solidFill>
              </a:ln>
            </p:spPr>
            <p:style>
              <a:lnRef idx="1">
                <a:schemeClr val="accent1"/>
              </a:lnRef>
              <a:fillRef idx="0">
                <a:schemeClr val="accent1"/>
              </a:fillRef>
              <a:effectRef idx="0">
                <a:schemeClr val="accent1"/>
              </a:effectRef>
              <a:fontRef idx="minor">
                <a:schemeClr val="tx1"/>
              </a:fontRef>
            </p:style>
          </p:cxnSp>
        </p:grpSp>
        <p:grpSp>
          <p:nvGrpSpPr>
            <p:cNvPr id="42" name="组合 41">
              <a:extLst>
                <a:ext uri="{FF2B5EF4-FFF2-40B4-BE49-F238E27FC236}">
                  <a16:creationId xmlns:a16="http://schemas.microsoft.com/office/drawing/2014/main" id="{EF639291-CE47-E690-CD28-0D581913772A}"/>
                </a:ext>
              </a:extLst>
            </p:cNvPr>
            <p:cNvGrpSpPr/>
            <p:nvPr/>
          </p:nvGrpSpPr>
          <p:grpSpPr>
            <a:xfrm>
              <a:off x="1691021" y="2534964"/>
              <a:ext cx="1344744" cy="569083"/>
              <a:chOff x="1691021" y="3739962"/>
              <a:chExt cx="1344744" cy="569083"/>
            </a:xfrm>
          </p:grpSpPr>
          <p:sp>
            <p:nvSpPr>
              <p:cNvPr id="43" name="文本框 42">
                <a:extLst>
                  <a:ext uri="{FF2B5EF4-FFF2-40B4-BE49-F238E27FC236}">
                    <a16:creationId xmlns:a16="http://schemas.microsoft.com/office/drawing/2014/main" id="{34810EA0-CAD0-7DD1-949A-9490B87B8FAD}"/>
                  </a:ext>
                </a:extLst>
              </p:cNvPr>
              <p:cNvSpPr txBox="1"/>
              <p:nvPr/>
            </p:nvSpPr>
            <p:spPr>
              <a:xfrm>
                <a:off x="1696937" y="4078213"/>
                <a:ext cx="1338828" cy="230832"/>
              </a:xfrm>
              <a:prstGeom prst="rect">
                <a:avLst/>
              </a:prstGeom>
              <a:noFill/>
            </p:spPr>
            <p:txBody>
              <a:bodyPr wrap="non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工会会员服务卡发卡量</a:t>
                </a:r>
              </a:p>
            </p:txBody>
          </p:sp>
          <p:sp>
            <p:nvSpPr>
              <p:cNvPr id="44" name="文本框 43">
                <a:extLst>
                  <a:ext uri="{FF2B5EF4-FFF2-40B4-BE49-F238E27FC236}">
                    <a16:creationId xmlns:a16="http://schemas.microsoft.com/office/drawing/2014/main" id="{A3981F98-A1AA-518A-91C2-187F26A31898}"/>
                  </a:ext>
                </a:extLst>
              </p:cNvPr>
              <p:cNvSpPr txBox="1"/>
              <p:nvPr/>
            </p:nvSpPr>
            <p:spPr>
              <a:xfrm>
                <a:off x="1841924" y="3739962"/>
                <a:ext cx="660758" cy="400110"/>
              </a:xfrm>
              <a:prstGeom prst="rect">
                <a:avLst/>
              </a:prstGeom>
              <a:noFill/>
            </p:spPr>
            <p:txBody>
              <a:bodyPr wrap="none" rtlCol="0">
                <a:spAutoFit/>
              </a:bodyPr>
              <a:lstStyle/>
              <a:p>
                <a:r>
                  <a:rPr kumimoji="1" lang="en-US" altLang="zh-CN" sz="2000" b="1" dirty="0">
                    <a:solidFill>
                      <a:srgbClr val="005EAD"/>
                    </a:solidFill>
                    <a:latin typeface="Microsoft YaHei" panose="020B0503020204020204" pitchFamily="34" charset="-122"/>
                    <a:ea typeface="Microsoft YaHei" panose="020B0503020204020204" pitchFamily="34" charset="-122"/>
                  </a:rPr>
                  <a:t>637</a:t>
                </a:r>
                <a:endParaRPr kumimoji="1" lang="zh-CN" altLang="en-US" sz="2000" b="1" dirty="0">
                  <a:solidFill>
                    <a:srgbClr val="005EAD"/>
                  </a:solidFill>
                  <a:latin typeface="Microsoft YaHei" panose="020B0503020204020204" pitchFamily="34" charset="-122"/>
                  <a:ea typeface="Microsoft YaHei" panose="020B0503020204020204" pitchFamily="34" charset="-122"/>
                </a:endParaRPr>
              </a:p>
            </p:txBody>
          </p:sp>
          <p:sp>
            <p:nvSpPr>
              <p:cNvPr id="45" name="文本框 44">
                <a:extLst>
                  <a:ext uri="{FF2B5EF4-FFF2-40B4-BE49-F238E27FC236}">
                    <a16:creationId xmlns:a16="http://schemas.microsoft.com/office/drawing/2014/main" id="{66FDDFE8-EBC2-E067-40BE-7FD3C34337C9}"/>
                  </a:ext>
                </a:extLst>
              </p:cNvPr>
              <p:cNvSpPr txBox="1"/>
              <p:nvPr/>
            </p:nvSpPr>
            <p:spPr>
              <a:xfrm flipH="1">
                <a:off x="2325841" y="3856491"/>
                <a:ext cx="423324" cy="230832"/>
              </a:xfrm>
              <a:prstGeom prst="rect">
                <a:avLst/>
              </a:prstGeom>
              <a:noFill/>
            </p:spPr>
            <p:txBody>
              <a:bodyPr wrap="squar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万张</a:t>
                </a:r>
              </a:p>
            </p:txBody>
          </p:sp>
          <p:sp>
            <p:nvSpPr>
              <p:cNvPr id="46" name="文本框 45">
                <a:extLst>
                  <a:ext uri="{FF2B5EF4-FFF2-40B4-BE49-F238E27FC236}">
                    <a16:creationId xmlns:a16="http://schemas.microsoft.com/office/drawing/2014/main" id="{273D3D1B-29B6-2370-BF81-FA28C62B805A}"/>
                  </a:ext>
                </a:extLst>
              </p:cNvPr>
              <p:cNvSpPr txBox="1"/>
              <p:nvPr/>
            </p:nvSpPr>
            <p:spPr>
              <a:xfrm flipH="1">
                <a:off x="1691021" y="3856491"/>
                <a:ext cx="423324" cy="230832"/>
              </a:xfrm>
              <a:prstGeom prst="rect">
                <a:avLst/>
              </a:prstGeom>
              <a:noFill/>
            </p:spPr>
            <p:txBody>
              <a:bodyPr wrap="square" rtlCol="0">
                <a:spAutoFit/>
              </a:bodyPr>
              <a:lstStyle/>
              <a:p>
                <a:r>
                  <a:rPr kumimoji="1" lang="zh-CN" altLang="en-US" sz="900" b="1" dirty="0">
                    <a:solidFill>
                      <a:srgbClr val="005EAD"/>
                    </a:solidFill>
                    <a:latin typeface="Microsoft YaHei" panose="020B0503020204020204" pitchFamily="34" charset="-122"/>
                    <a:ea typeface="Microsoft YaHei" panose="020B0503020204020204" pitchFamily="34" charset="-122"/>
                  </a:rPr>
                  <a:t>超</a:t>
                </a:r>
              </a:p>
            </p:txBody>
          </p:sp>
          <p:cxnSp>
            <p:nvCxnSpPr>
              <p:cNvPr id="47" name="直线连接符 46">
                <a:extLst>
                  <a:ext uri="{FF2B5EF4-FFF2-40B4-BE49-F238E27FC236}">
                    <a16:creationId xmlns:a16="http://schemas.microsoft.com/office/drawing/2014/main" id="{8726693B-5197-3420-971C-9186BD2CBA98}"/>
                  </a:ext>
                </a:extLst>
              </p:cNvPr>
              <p:cNvCxnSpPr>
                <a:cxnSpLocks/>
              </p:cNvCxnSpPr>
              <p:nvPr/>
            </p:nvCxnSpPr>
            <p:spPr>
              <a:xfrm flipV="1">
                <a:off x="1758520" y="4076572"/>
                <a:ext cx="1221235" cy="9110"/>
              </a:xfrm>
              <a:prstGeom prst="line">
                <a:avLst/>
              </a:prstGeom>
              <a:ln w="6350">
                <a:solidFill>
                  <a:srgbClr val="006AC3"/>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92236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4BFAFFF-1043-D249-1C1D-ECA642452CD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28513" cy="6876000"/>
          </a:xfrm>
          <a:prstGeom prst="rect">
            <a:avLst/>
          </a:prstGeom>
        </p:spPr>
      </p:pic>
      <p:sp>
        <p:nvSpPr>
          <p:cNvPr id="6" name="文本框 5">
            <a:extLst>
              <a:ext uri="{FF2B5EF4-FFF2-40B4-BE49-F238E27FC236}">
                <a16:creationId xmlns:a16="http://schemas.microsoft.com/office/drawing/2014/main" id="{9A07741F-218A-DE77-0C1C-506489C97CCC}"/>
              </a:ext>
            </a:extLst>
          </p:cNvPr>
          <p:cNvSpPr txBox="1"/>
          <p:nvPr/>
        </p:nvSpPr>
        <p:spPr>
          <a:xfrm>
            <a:off x="955719" y="1196800"/>
            <a:ext cx="6741318" cy="3660682"/>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上海农商银行以交易银行为引擎，围绕财资管理、供应链金融、贸易融资、跨境金融、对公电子银行五大传统业务板块以及投行、托管、代客三大创新业务板块，打造综合金融服务体系，发布交易银行“十鑫十易”系列产品，上线司库系统十三大中心。</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聚焦提高民营信贷投放力度、支持首贷及信用贷、提升续贷效率及融资可得性等，更加全面、高效、优质服务民营经济；强化对总行级战略客群的综合服务，引领银企关系向全方位、长周期的战略生态共赢演进；构建精准营销体系，强化长尾客群综合金融服务能力。</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年末，公司客户总数超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33</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万户，对公存款余额超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5110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亿元，对公贷款余额超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5142</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亿元，民营贷款余额超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2970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亿元，服务超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13</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万户民营主体。</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作为贷款市场报价利率（</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LPR</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）报价行，上海农商银行始终认真履职，持续加强</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LPR</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在内外部定价方面的应用，支持实体经济发展提质增效。</a:t>
            </a:r>
          </a:p>
        </p:txBody>
      </p:sp>
      <p:grpSp>
        <p:nvGrpSpPr>
          <p:cNvPr id="7" name="组合 6">
            <a:extLst>
              <a:ext uri="{FF2B5EF4-FFF2-40B4-BE49-F238E27FC236}">
                <a16:creationId xmlns:a16="http://schemas.microsoft.com/office/drawing/2014/main" id="{EF33C48B-DCE9-5BAC-9827-AE9C31FA8318}"/>
              </a:ext>
            </a:extLst>
          </p:cNvPr>
          <p:cNvGrpSpPr/>
          <p:nvPr/>
        </p:nvGrpSpPr>
        <p:grpSpPr>
          <a:xfrm>
            <a:off x="910568" y="762453"/>
            <a:ext cx="4173470" cy="338554"/>
            <a:chOff x="3523140" y="641873"/>
            <a:chExt cx="4173470" cy="338554"/>
          </a:xfrm>
        </p:grpSpPr>
        <p:sp>
          <p:nvSpPr>
            <p:cNvPr id="8" name="文本框 7">
              <a:extLst>
                <a:ext uri="{FF2B5EF4-FFF2-40B4-BE49-F238E27FC236}">
                  <a16:creationId xmlns:a16="http://schemas.microsoft.com/office/drawing/2014/main" id="{4B7D4D83-AB63-1343-E21B-543F7E96B583}"/>
                </a:ext>
              </a:extLst>
            </p:cNvPr>
            <p:cNvSpPr txBox="1"/>
            <p:nvPr/>
          </p:nvSpPr>
          <p:spPr>
            <a:xfrm>
              <a:off x="3613441" y="641873"/>
              <a:ext cx="4083169"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做活以交易银行为引擎的综合金融服务体系</a:t>
              </a:r>
            </a:p>
          </p:txBody>
        </p:sp>
        <p:sp>
          <p:nvSpPr>
            <p:cNvPr id="9" name="椭圆 8">
              <a:extLst>
                <a:ext uri="{FF2B5EF4-FFF2-40B4-BE49-F238E27FC236}">
                  <a16:creationId xmlns:a16="http://schemas.microsoft.com/office/drawing/2014/main" id="{04D39FD9-8B8F-49F2-43AE-8049B7A589E5}"/>
                </a:ext>
              </a:extLst>
            </p:cNvPr>
            <p:cNvSpPr/>
            <p:nvPr/>
          </p:nvSpPr>
          <p:spPr>
            <a:xfrm>
              <a:off x="3523140" y="764691"/>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16" name="组合 15">
            <a:extLst>
              <a:ext uri="{FF2B5EF4-FFF2-40B4-BE49-F238E27FC236}">
                <a16:creationId xmlns:a16="http://schemas.microsoft.com/office/drawing/2014/main" id="{4445F77B-A428-CB8B-B60C-43B6218C60EF}"/>
              </a:ext>
            </a:extLst>
          </p:cNvPr>
          <p:cNvGrpSpPr/>
          <p:nvPr/>
        </p:nvGrpSpPr>
        <p:grpSpPr>
          <a:xfrm>
            <a:off x="1000869" y="5362632"/>
            <a:ext cx="1355294" cy="826770"/>
            <a:chOff x="1618634" y="2951160"/>
            <a:chExt cx="1355294" cy="826770"/>
          </a:xfrm>
        </p:grpSpPr>
        <p:sp>
          <p:nvSpPr>
            <p:cNvPr id="17" name="文本框 16">
              <a:extLst>
                <a:ext uri="{FF2B5EF4-FFF2-40B4-BE49-F238E27FC236}">
                  <a16:creationId xmlns:a16="http://schemas.microsoft.com/office/drawing/2014/main" id="{1F08B234-00D2-734A-ABFB-A3064EB6912A}"/>
                </a:ext>
              </a:extLst>
            </p:cNvPr>
            <p:cNvSpPr txBox="1"/>
            <p:nvPr/>
          </p:nvSpPr>
          <p:spPr>
            <a:xfrm>
              <a:off x="1618634" y="3500931"/>
              <a:ext cx="1107996" cy="276999"/>
            </a:xfrm>
            <a:prstGeom prst="rect">
              <a:avLst/>
            </a:prstGeom>
            <a:noFill/>
          </p:spPr>
          <p:txBody>
            <a:bodyPr wrap="non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公司客户总数</a:t>
              </a:r>
            </a:p>
          </p:txBody>
        </p:sp>
        <p:sp>
          <p:nvSpPr>
            <p:cNvPr id="18" name="文本框 17">
              <a:extLst>
                <a:ext uri="{FF2B5EF4-FFF2-40B4-BE49-F238E27FC236}">
                  <a16:creationId xmlns:a16="http://schemas.microsoft.com/office/drawing/2014/main" id="{81DD4AFB-BB55-1A26-E33D-624322378A18}"/>
                </a:ext>
              </a:extLst>
            </p:cNvPr>
            <p:cNvSpPr txBox="1"/>
            <p:nvPr/>
          </p:nvSpPr>
          <p:spPr>
            <a:xfrm>
              <a:off x="1618634" y="2951160"/>
              <a:ext cx="816249" cy="707886"/>
            </a:xfrm>
            <a:prstGeom prst="rect">
              <a:avLst/>
            </a:prstGeom>
            <a:noFill/>
          </p:spPr>
          <p:txBody>
            <a:bodyPr wrap="none" rtlCol="0">
              <a:spAutoFit/>
            </a:bodyPr>
            <a:lstStyle/>
            <a:p>
              <a:r>
                <a:rPr kumimoji="1" lang="en-US" altLang="zh-CN" sz="4000" b="1" dirty="0">
                  <a:solidFill>
                    <a:srgbClr val="FFC000"/>
                  </a:solidFill>
                  <a:latin typeface="Microsoft YaHei" panose="020B0503020204020204" pitchFamily="34" charset="-122"/>
                  <a:ea typeface="Microsoft YaHei" panose="020B0503020204020204" pitchFamily="34" charset="-122"/>
                </a:rPr>
                <a:t>33</a:t>
              </a:r>
              <a:endParaRPr kumimoji="1" lang="zh-CN" altLang="en-US" sz="4000" b="1" dirty="0">
                <a:solidFill>
                  <a:srgbClr val="FFC000"/>
                </a:solidFill>
                <a:latin typeface="Microsoft YaHei" panose="020B0503020204020204" pitchFamily="34" charset="-122"/>
                <a:ea typeface="Microsoft YaHei" panose="020B0503020204020204" pitchFamily="34" charset="-122"/>
              </a:endParaRPr>
            </a:p>
          </p:txBody>
        </p:sp>
        <p:sp>
          <p:nvSpPr>
            <p:cNvPr id="19" name="文本框 18">
              <a:extLst>
                <a:ext uri="{FF2B5EF4-FFF2-40B4-BE49-F238E27FC236}">
                  <a16:creationId xmlns:a16="http://schemas.microsoft.com/office/drawing/2014/main" id="{6C3EDFDA-E211-1806-3FA9-EBEFF29D4E96}"/>
                </a:ext>
              </a:extLst>
            </p:cNvPr>
            <p:cNvSpPr txBox="1"/>
            <p:nvPr/>
          </p:nvSpPr>
          <p:spPr>
            <a:xfrm flipH="1">
              <a:off x="2275105" y="3283498"/>
              <a:ext cx="698823"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万户</a:t>
              </a:r>
              <a:endParaRPr kumimoji="1" lang="zh-CN" altLang="en-US" sz="1200" b="1" dirty="0">
                <a:latin typeface="Microsoft YaHei" panose="020B0503020204020204" pitchFamily="34" charset="-122"/>
                <a:ea typeface="Microsoft YaHei" panose="020B0503020204020204" pitchFamily="34" charset="-122"/>
              </a:endParaRPr>
            </a:p>
          </p:txBody>
        </p:sp>
        <p:sp>
          <p:nvSpPr>
            <p:cNvPr id="31" name="文本框 30">
              <a:extLst>
                <a:ext uri="{FF2B5EF4-FFF2-40B4-BE49-F238E27FC236}">
                  <a16:creationId xmlns:a16="http://schemas.microsoft.com/office/drawing/2014/main" id="{FD0820A5-67AC-E499-A54F-F15FD438E122}"/>
                </a:ext>
              </a:extLst>
            </p:cNvPr>
            <p:cNvSpPr txBox="1"/>
            <p:nvPr/>
          </p:nvSpPr>
          <p:spPr>
            <a:xfrm flipH="1">
              <a:off x="2241695" y="2951160"/>
              <a:ext cx="698823" cy="307777"/>
            </a:xfrm>
            <a:prstGeom prst="rect">
              <a:avLst/>
            </a:prstGeom>
            <a:noFill/>
          </p:spPr>
          <p:txBody>
            <a:bodyPr wrap="square" rtlCol="0">
              <a:spAutoFit/>
            </a:bodyPr>
            <a:lstStyle/>
            <a:p>
              <a:r>
                <a:rPr kumimoji="1" lang="en-US" altLang="zh-CN" sz="1400" b="1" dirty="0">
                  <a:solidFill>
                    <a:srgbClr val="FFC000"/>
                  </a:solidFill>
                  <a:latin typeface="Microsoft YaHei" panose="020B0503020204020204" pitchFamily="34" charset="-122"/>
                  <a:ea typeface="Microsoft YaHei" panose="020B0503020204020204" pitchFamily="34" charset="-122"/>
                </a:rPr>
                <a:t>+</a:t>
              </a:r>
              <a:endParaRPr kumimoji="1" lang="zh-CN" altLang="en-US" sz="1400" b="1" dirty="0">
                <a:solidFill>
                  <a:srgbClr val="FFC000"/>
                </a:solidFill>
                <a:latin typeface="Microsoft YaHei" panose="020B0503020204020204" pitchFamily="34" charset="-122"/>
                <a:ea typeface="Microsoft YaHei" panose="020B0503020204020204" pitchFamily="34" charset="-122"/>
              </a:endParaRPr>
            </a:p>
          </p:txBody>
        </p:sp>
      </p:grpSp>
      <p:grpSp>
        <p:nvGrpSpPr>
          <p:cNvPr id="32" name="组合 31">
            <a:extLst>
              <a:ext uri="{FF2B5EF4-FFF2-40B4-BE49-F238E27FC236}">
                <a16:creationId xmlns:a16="http://schemas.microsoft.com/office/drawing/2014/main" id="{D9DE4B16-1083-E04A-0376-1AA49EE0FA86}"/>
              </a:ext>
            </a:extLst>
          </p:cNvPr>
          <p:cNvGrpSpPr/>
          <p:nvPr/>
        </p:nvGrpSpPr>
        <p:grpSpPr>
          <a:xfrm>
            <a:off x="2849766" y="5362632"/>
            <a:ext cx="1974845" cy="826770"/>
            <a:chOff x="1618634" y="2951160"/>
            <a:chExt cx="1974845" cy="826770"/>
          </a:xfrm>
        </p:grpSpPr>
        <p:sp>
          <p:nvSpPr>
            <p:cNvPr id="33" name="文本框 32">
              <a:extLst>
                <a:ext uri="{FF2B5EF4-FFF2-40B4-BE49-F238E27FC236}">
                  <a16:creationId xmlns:a16="http://schemas.microsoft.com/office/drawing/2014/main" id="{EAE73B63-9B44-C7B8-EAF4-B1DED096BEB7}"/>
                </a:ext>
              </a:extLst>
            </p:cNvPr>
            <p:cNvSpPr txBox="1"/>
            <p:nvPr/>
          </p:nvSpPr>
          <p:spPr>
            <a:xfrm>
              <a:off x="1618634" y="3500931"/>
              <a:ext cx="1107996" cy="276999"/>
            </a:xfrm>
            <a:prstGeom prst="rect">
              <a:avLst/>
            </a:prstGeom>
            <a:noFill/>
          </p:spPr>
          <p:txBody>
            <a:bodyPr wrap="non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对公存款余额</a:t>
              </a:r>
            </a:p>
          </p:txBody>
        </p:sp>
        <p:sp>
          <p:nvSpPr>
            <p:cNvPr id="34" name="文本框 33">
              <a:extLst>
                <a:ext uri="{FF2B5EF4-FFF2-40B4-BE49-F238E27FC236}">
                  <a16:creationId xmlns:a16="http://schemas.microsoft.com/office/drawing/2014/main" id="{A4FB478C-F9DC-39AE-1243-12ECE02052F8}"/>
                </a:ext>
              </a:extLst>
            </p:cNvPr>
            <p:cNvSpPr txBox="1"/>
            <p:nvPr/>
          </p:nvSpPr>
          <p:spPr>
            <a:xfrm>
              <a:off x="1618634" y="2951160"/>
              <a:ext cx="1447832" cy="707886"/>
            </a:xfrm>
            <a:prstGeom prst="rect">
              <a:avLst/>
            </a:prstGeom>
            <a:noFill/>
          </p:spPr>
          <p:txBody>
            <a:bodyPr wrap="none" rtlCol="0">
              <a:spAutoFit/>
            </a:bodyPr>
            <a:lstStyle/>
            <a:p>
              <a:r>
                <a:rPr kumimoji="1" lang="en-US" altLang="zh-CN" sz="4000" b="1" dirty="0">
                  <a:solidFill>
                    <a:srgbClr val="FFC000"/>
                  </a:solidFill>
                  <a:latin typeface="Microsoft YaHei" panose="020B0503020204020204" pitchFamily="34" charset="-122"/>
                  <a:ea typeface="Microsoft YaHei" panose="020B0503020204020204" pitchFamily="34" charset="-122"/>
                </a:rPr>
                <a:t>5110</a:t>
              </a:r>
              <a:endParaRPr kumimoji="1" lang="zh-CN" altLang="en-US" sz="4000" b="1" dirty="0">
                <a:solidFill>
                  <a:srgbClr val="FFC000"/>
                </a:solidFill>
                <a:latin typeface="Microsoft YaHei" panose="020B0503020204020204" pitchFamily="34" charset="-122"/>
                <a:ea typeface="Microsoft YaHei" panose="020B0503020204020204" pitchFamily="34" charset="-122"/>
              </a:endParaRPr>
            </a:p>
          </p:txBody>
        </p:sp>
        <p:sp>
          <p:nvSpPr>
            <p:cNvPr id="35" name="文本框 34">
              <a:extLst>
                <a:ext uri="{FF2B5EF4-FFF2-40B4-BE49-F238E27FC236}">
                  <a16:creationId xmlns:a16="http://schemas.microsoft.com/office/drawing/2014/main" id="{79CD85BF-CCA3-4C7C-A4DB-0C86FACECD30}"/>
                </a:ext>
              </a:extLst>
            </p:cNvPr>
            <p:cNvSpPr txBox="1"/>
            <p:nvPr/>
          </p:nvSpPr>
          <p:spPr>
            <a:xfrm flipH="1">
              <a:off x="2894656" y="3283498"/>
              <a:ext cx="698823"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亿元</a:t>
              </a:r>
              <a:endParaRPr kumimoji="1" lang="zh-CN" altLang="en-US" sz="1200" b="1" dirty="0">
                <a:latin typeface="Microsoft YaHei" panose="020B0503020204020204" pitchFamily="34" charset="-122"/>
                <a:ea typeface="Microsoft YaHei" panose="020B0503020204020204" pitchFamily="34" charset="-122"/>
              </a:endParaRPr>
            </a:p>
          </p:txBody>
        </p:sp>
        <p:sp>
          <p:nvSpPr>
            <p:cNvPr id="36" name="文本框 35">
              <a:extLst>
                <a:ext uri="{FF2B5EF4-FFF2-40B4-BE49-F238E27FC236}">
                  <a16:creationId xmlns:a16="http://schemas.microsoft.com/office/drawing/2014/main" id="{AFD9F152-5DAC-CF68-2F33-8849E45379D1}"/>
                </a:ext>
              </a:extLst>
            </p:cNvPr>
            <p:cNvSpPr txBox="1"/>
            <p:nvPr/>
          </p:nvSpPr>
          <p:spPr>
            <a:xfrm flipH="1">
              <a:off x="2894656" y="2951160"/>
              <a:ext cx="698823" cy="307777"/>
            </a:xfrm>
            <a:prstGeom prst="rect">
              <a:avLst/>
            </a:prstGeom>
            <a:noFill/>
          </p:spPr>
          <p:txBody>
            <a:bodyPr wrap="square" rtlCol="0">
              <a:spAutoFit/>
            </a:bodyPr>
            <a:lstStyle/>
            <a:p>
              <a:r>
                <a:rPr kumimoji="1" lang="en-US" altLang="zh-CN" sz="1400" b="1" dirty="0">
                  <a:solidFill>
                    <a:srgbClr val="FFC000"/>
                  </a:solidFill>
                  <a:latin typeface="Microsoft YaHei" panose="020B0503020204020204" pitchFamily="34" charset="-122"/>
                  <a:ea typeface="Microsoft YaHei" panose="020B0503020204020204" pitchFamily="34" charset="-122"/>
                </a:rPr>
                <a:t>+</a:t>
              </a:r>
              <a:endParaRPr kumimoji="1" lang="zh-CN" altLang="en-US" sz="1400" b="1" dirty="0">
                <a:solidFill>
                  <a:srgbClr val="FFC000"/>
                </a:solidFill>
                <a:latin typeface="Microsoft YaHei" panose="020B0503020204020204" pitchFamily="34" charset="-122"/>
                <a:ea typeface="Microsoft YaHei" panose="020B0503020204020204" pitchFamily="34" charset="-122"/>
              </a:endParaRPr>
            </a:p>
          </p:txBody>
        </p:sp>
      </p:grpSp>
      <p:grpSp>
        <p:nvGrpSpPr>
          <p:cNvPr id="37" name="组合 36">
            <a:extLst>
              <a:ext uri="{FF2B5EF4-FFF2-40B4-BE49-F238E27FC236}">
                <a16:creationId xmlns:a16="http://schemas.microsoft.com/office/drawing/2014/main" id="{59797857-074E-0C37-76F6-76A3A52BE5BA}"/>
              </a:ext>
            </a:extLst>
          </p:cNvPr>
          <p:cNvGrpSpPr/>
          <p:nvPr/>
        </p:nvGrpSpPr>
        <p:grpSpPr>
          <a:xfrm>
            <a:off x="5202873" y="5362632"/>
            <a:ext cx="1974845" cy="826770"/>
            <a:chOff x="1618634" y="2951160"/>
            <a:chExt cx="1974845" cy="826770"/>
          </a:xfrm>
        </p:grpSpPr>
        <p:sp>
          <p:nvSpPr>
            <p:cNvPr id="38" name="文本框 37">
              <a:extLst>
                <a:ext uri="{FF2B5EF4-FFF2-40B4-BE49-F238E27FC236}">
                  <a16:creationId xmlns:a16="http://schemas.microsoft.com/office/drawing/2014/main" id="{D3CC271B-85B0-F3DD-2351-EAA0E84EC3E1}"/>
                </a:ext>
              </a:extLst>
            </p:cNvPr>
            <p:cNvSpPr txBox="1"/>
            <p:nvPr/>
          </p:nvSpPr>
          <p:spPr>
            <a:xfrm>
              <a:off x="1618634" y="3500931"/>
              <a:ext cx="1107996" cy="276999"/>
            </a:xfrm>
            <a:prstGeom prst="rect">
              <a:avLst/>
            </a:prstGeom>
            <a:noFill/>
          </p:spPr>
          <p:txBody>
            <a:bodyPr wrap="non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对公贷款余额</a:t>
              </a:r>
            </a:p>
          </p:txBody>
        </p:sp>
        <p:sp>
          <p:nvSpPr>
            <p:cNvPr id="39" name="文本框 38">
              <a:extLst>
                <a:ext uri="{FF2B5EF4-FFF2-40B4-BE49-F238E27FC236}">
                  <a16:creationId xmlns:a16="http://schemas.microsoft.com/office/drawing/2014/main" id="{7A856048-E48F-A945-68AE-64A3AC27C13E}"/>
                </a:ext>
              </a:extLst>
            </p:cNvPr>
            <p:cNvSpPr txBox="1"/>
            <p:nvPr/>
          </p:nvSpPr>
          <p:spPr>
            <a:xfrm>
              <a:off x="1618634" y="2951160"/>
              <a:ext cx="1447832" cy="707886"/>
            </a:xfrm>
            <a:prstGeom prst="rect">
              <a:avLst/>
            </a:prstGeom>
            <a:noFill/>
          </p:spPr>
          <p:txBody>
            <a:bodyPr wrap="none" rtlCol="0">
              <a:spAutoFit/>
            </a:bodyPr>
            <a:lstStyle/>
            <a:p>
              <a:r>
                <a:rPr kumimoji="1" lang="en-US" altLang="zh-CN" sz="4000" b="1" dirty="0">
                  <a:solidFill>
                    <a:srgbClr val="FFC000"/>
                  </a:solidFill>
                  <a:latin typeface="Microsoft YaHei" panose="020B0503020204020204" pitchFamily="34" charset="-122"/>
                  <a:ea typeface="Microsoft YaHei" panose="020B0503020204020204" pitchFamily="34" charset="-122"/>
                </a:rPr>
                <a:t>5142</a:t>
              </a:r>
              <a:endParaRPr kumimoji="1" lang="zh-CN" altLang="en-US" sz="4000" b="1" dirty="0">
                <a:solidFill>
                  <a:srgbClr val="FFC000"/>
                </a:solidFill>
                <a:latin typeface="Microsoft YaHei" panose="020B0503020204020204" pitchFamily="34" charset="-122"/>
                <a:ea typeface="Microsoft YaHei" panose="020B0503020204020204" pitchFamily="34" charset="-122"/>
              </a:endParaRPr>
            </a:p>
          </p:txBody>
        </p:sp>
        <p:sp>
          <p:nvSpPr>
            <p:cNvPr id="40" name="文本框 39">
              <a:extLst>
                <a:ext uri="{FF2B5EF4-FFF2-40B4-BE49-F238E27FC236}">
                  <a16:creationId xmlns:a16="http://schemas.microsoft.com/office/drawing/2014/main" id="{B3399E17-B4B9-1D28-897C-237ED7974AFB}"/>
                </a:ext>
              </a:extLst>
            </p:cNvPr>
            <p:cNvSpPr txBox="1"/>
            <p:nvPr/>
          </p:nvSpPr>
          <p:spPr>
            <a:xfrm flipH="1">
              <a:off x="2894656" y="3283498"/>
              <a:ext cx="698823"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亿元</a:t>
              </a:r>
              <a:endParaRPr kumimoji="1" lang="zh-CN" altLang="en-US" sz="1200" b="1" dirty="0">
                <a:latin typeface="Microsoft YaHei" panose="020B0503020204020204" pitchFamily="34" charset="-122"/>
                <a:ea typeface="Microsoft YaHei" panose="020B0503020204020204" pitchFamily="34" charset="-122"/>
              </a:endParaRPr>
            </a:p>
          </p:txBody>
        </p:sp>
        <p:sp>
          <p:nvSpPr>
            <p:cNvPr id="41" name="文本框 40">
              <a:extLst>
                <a:ext uri="{FF2B5EF4-FFF2-40B4-BE49-F238E27FC236}">
                  <a16:creationId xmlns:a16="http://schemas.microsoft.com/office/drawing/2014/main" id="{00B5EEB8-9009-C9DC-3657-933D971DE1AF}"/>
                </a:ext>
              </a:extLst>
            </p:cNvPr>
            <p:cNvSpPr txBox="1"/>
            <p:nvPr/>
          </p:nvSpPr>
          <p:spPr>
            <a:xfrm flipH="1">
              <a:off x="2894656" y="2951160"/>
              <a:ext cx="698823" cy="307777"/>
            </a:xfrm>
            <a:prstGeom prst="rect">
              <a:avLst/>
            </a:prstGeom>
            <a:noFill/>
          </p:spPr>
          <p:txBody>
            <a:bodyPr wrap="square" rtlCol="0">
              <a:spAutoFit/>
            </a:bodyPr>
            <a:lstStyle/>
            <a:p>
              <a:r>
                <a:rPr kumimoji="1" lang="en-US" altLang="zh-CN" sz="1400" b="1" dirty="0">
                  <a:solidFill>
                    <a:srgbClr val="FFC000"/>
                  </a:solidFill>
                  <a:latin typeface="Microsoft YaHei" panose="020B0503020204020204" pitchFamily="34" charset="-122"/>
                  <a:ea typeface="Microsoft YaHei" panose="020B0503020204020204" pitchFamily="34" charset="-122"/>
                </a:rPr>
                <a:t>+</a:t>
              </a:r>
              <a:endParaRPr kumimoji="1" lang="zh-CN" altLang="en-US" sz="1400" b="1" dirty="0">
                <a:solidFill>
                  <a:srgbClr val="FFC000"/>
                </a:solidFill>
                <a:latin typeface="Microsoft YaHei" panose="020B0503020204020204" pitchFamily="34" charset="-122"/>
                <a:ea typeface="Microsoft YaHei" panose="020B0503020204020204" pitchFamily="34" charset="-122"/>
              </a:endParaRPr>
            </a:p>
          </p:txBody>
        </p:sp>
      </p:grpSp>
      <p:cxnSp>
        <p:nvCxnSpPr>
          <p:cNvPr id="43" name="直线连接符 42">
            <a:extLst>
              <a:ext uri="{FF2B5EF4-FFF2-40B4-BE49-F238E27FC236}">
                <a16:creationId xmlns:a16="http://schemas.microsoft.com/office/drawing/2014/main" id="{77AAAF6B-40F7-136D-B1F0-BBD3E1192706}"/>
              </a:ext>
            </a:extLst>
          </p:cNvPr>
          <p:cNvCxnSpPr/>
          <p:nvPr/>
        </p:nvCxnSpPr>
        <p:spPr>
          <a:xfrm>
            <a:off x="2471893" y="5400311"/>
            <a:ext cx="0" cy="7890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直线连接符 43">
            <a:extLst>
              <a:ext uri="{FF2B5EF4-FFF2-40B4-BE49-F238E27FC236}">
                <a16:creationId xmlns:a16="http://schemas.microsoft.com/office/drawing/2014/main" id="{05FE68BF-7304-6DBB-801B-6F94AAF56142}"/>
              </a:ext>
            </a:extLst>
          </p:cNvPr>
          <p:cNvCxnSpPr/>
          <p:nvPr/>
        </p:nvCxnSpPr>
        <p:spPr>
          <a:xfrm>
            <a:off x="4923690" y="5400311"/>
            <a:ext cx="0" cy="7890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138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7FD8BBE-C2CA-9897-86D3-65F582C91FE2}"/>
              </a:ext>
            </a:extLst>
          </p:cNvPr>
          <p:cNvPicPr>
            <a:picLocks noChangeAspect="1"/>
          </p:cNvPicPr>
          <p:nvPr/>
        </p:nvPicPr>
        <p:blipFill>
          <a:blip r:embed="rId2"/>
          <a:stretch>
            <a:fillRect/>
          </a:stretch>
        </p:blipFill>
        <p:spPr>
          <a:xfrm>
            <a:off x="0" y="-119836"/>
            <a:ext cx="12192000" cy="8267793"/>
          </a:xfrm>
          <a:prstGeom prst="rect">
            <a:avLst/>
          </a:prstGeom>
        </p:spPr>
      </p:pic>
      <p:sp>
        <p:nvSpPr>
          <p:cNvPr id="4" name="矩形 3">
            <a:extLst>
              <a:ext uri="{FF2B5EF4-FFF2-40B4-BE49-F238E27FC236}">
                <a16:creationId xmlns:a16="http://schemas.microsoft.com/office/drawing/2014/main" id="{51349B5B-D200-7C2A-B675-969E2BF2C703}"/>
              </a:ext>
            </a:extLst>
          </p:cNvPr>
          <p:cNvSpPr/>
          <p:nvPr/>
        </p:nvSpPr>
        <p:spPr>
          <a:xfrm>
            <a:off x="5633634" y="960895"/>
            <a:ext cx="6558366" cy="4812224"/>
          </a:xfrm>
          <a:prstGeom prst="rect">
            <a:avLst/>
          </a:prstGeom>
          <a:gradFill>
            <a:gsLst>
              <a:gs pos="2000">
                <a:srgbClr val="005BAA"/>
              </a:gs>
              <a:gs pos="100000">
                <a:srgbClr val="006AB4"/>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pic>
        <p:nvPicPr>
          <p:cNvPr id="11" name="图片 10">
            <a:extLst>
              <a:ext uri="{FF2B5EF4-FFF2-40B4-BE49-F238E27FC236}">
                <a16:creationId xmlns:a16="http://schemas.microsoft.com/office/drawing/2014/main" id="{A7A81304-98C7-1954-FA1A-693665ABEB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960895"/>
            <a:ext cx="5633634" cy="4812224"/>
          </a:xfrm>
          <a:prstGeom prst="rect">
            <a:avLst/>
          </a:prstGeom>
        </p:spPr>
      </p:pic>
      <p:sp>
        <p:nvSpPr>
          <p:cNvPr id="6" name="文本框 5">
            <a:extLst>
              <a:ext uri="{FF2B5EF4-FFF2-40B4-BE49-F238E27FC236}">
                <a16:creationId xmlns:a16="http://schemas.microsoft.com/office/drawing/2014/main" id="{C2A9FCE8-D964-4BAC-EF8E-3146D8A0C187}"/>
              </a:ext>
            </a:extLst>
          </p:cNvPr>
          <p:cNvSpPr txBox="1"/>
          <p:nvPr/>
        </p:nvSpPr>
        <p:spPr>
          <a:xfrm>
            <a:off x="5991980" y="1175750"/>
            <a:ext cx="5841674" cy="2552686"/>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上海农商银行深入践行业务科技“融合</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工作机制，强化科技赋能业务发展，融合联动、风险管控、数据治理应用、系统自主掌控、敏捷研发能力得到有效提升。</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chemeClr val="bg1"/>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2025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上海农商银行升级财富体验与产品，创新渠道运营与协同，手机银行完成安享版语音助手、财富跨境金融等模块焕新，升级全行级语音平台、智能助手、企微客户服务平台等；投产鑫动能线上赋能系统，打造业内首个聚焦科技型企业的开放式赋能生态平台；上线贷款实时决策系统、个人信贷业务作业中心，赋能风控能力提升。“农村金融机构面向养老金融和养老公益的数智化赋能工程”获评中国人民银行金融科技发展奖全国三等奖。</a:t>
            </a:r>
          </a:p>
        </p:txBody>
      </p:sp>
      <p:sp>
        <p:nvSpPr>
          <p:cNvPr id="12" name="矩形 11">
            <a:extLst>
              <a:ext uri="{FF2B5EF4-FFF2-40B4-BE49-F238E27FC236}">
                <a16:creationId xmlns:a16="http://schemas.microsoft.com/office/drawing/2014/main" id="{04371353-9153-3607-C2FF-BBC55954FA39}"/>
              </a:ext>
            </a:extLst>
          </p:cNvPr>
          <p:cNvSpPr/>
          <p:nvPr/>
        </p:nvSpPr>
        <p:spPr>
          <a:xfrm>
            <a:off x="0" y="1533875"/>
            <a:ext cx="5364997" cy="455330"/>
          </a:xfrm>
          <a:prstGeom prst="rect">
            <a:avLst/>
          </a:prstGeom>
          <a:gradFill>
            <a:gsLst>
              <a:gs pos="2000">
                <a:srgbClr val="FFC000"/>
              </a:gs>
              <a:gs pos="40000">
                <a:srgbClr val="FFC000"/>
              </a:gs>
              <a:gs pos="99000">
                <a:srgbClr val="FFC000">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7" name="组合 6">
            <a:extLst>
              <a:ext uri="{FF2B5EF4-FFF2-40B4-BE49-F238E27FC236}">
                <a16:creationId xmlns:a16="http://schemas.microsoft.com/office/drawing/2014/main" id="{47CE768A-5E1F-D8CF-EE75-3B08211A7B69}"/>
              </a:ext>
            </a:extLst>
          </p:cNvPr>
          <p:cNvGrpSpPr/>
          <p:nvPr/>
        </p:nvGrpSpPr>
        <p:grpSpPr>
          <a:xfrm>
            <a:off x="451815" y="1607911"/>
            <a:ext cx="64815" cy="284192"/>
            <a:chOff x="3708399" y="777283"/>
            <a:chExt cx="64815" cy="284192"/>
          </a:xfrm>
        </p:grpSpPr>
        <p:sp>
          <p:nvSpPr>
            <p:cNvPr id="8" name="矩形 7">
              <a:extLst>
                <a:ext uri="{FF2B5EF4-FFF2-40B4-BE49-F238E27FC236}">
                  <a16:creationId xmlns:a16="http://schemas.microsoft.com/office/drawing/2014/main" id="{E8FA3D29-6A3D-79A5-1DBD-8597FAEA4398}"/>
                </a:ext>
              </a:extLst>
            </p:cNvPr>
            <p:cNvSpPr/>
            <p:nvPr/>
          </p:nvSpPr>
          <p:spPr>
            <a:xfrm>
              <a:off x="3708401" y="777283"/>
              <a:ext cx="64813" cy="124417"/>
            </a:xfrm>
            <a:prstGeom prst="rect">
              <a:avLst/>
            </a:prstGeom>
            <a:gradFill>
              <a:gsLst>
                <a:gs pos="82000">
                  <a:schemeClr val="bg1">
                    <a:alpha val="0"/>
                  </a:schemeClr>
                </a:gs>
                <a:gs pos="15000">
                  <a:schemeClr val="bg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a:extLst>
                <a:ext uri="{FF2B5EF4-FFF2-40B4-BE49-F238E27FC236}">
                  <a16:creationId xmlns:a16="http://schemas.microsoft.com/office/drawing/2014/main" id="{91F834AE-60E8-9437-9A70-D49587A3E68B}"/>
                </a:ext>
              </a:extLst>
            </p:cNvPr>
            <p:cNvSpPr/>
            <p:nvPr/>
          </p:nvSpPr>
          <p:spPr>
            <a:xfrm rot="10800000">
              <a:off x="3708399" y="869948"/>
              <a:ext cx="64813" cy="191527"/>
            </a:xfrm>
            <a:prstGeom prst="rect">
              <a:avLst/>
            </a:prstGeom>
            <a:gradFill>
              <a:gsLst>
                <a:gs pos="85000">
                  <a:schemeClr val="bg1">
                    <a:alpha val="0"/>
                  </a:schemeClr>
                </a:gs>
                <a:gs pos="15000">
                  <a:schemeClr val="bg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0" name="文本框 9">
            <a:extLst>
              <a:ext uri="{FF2B5EF4-FFF2-40B4-BE49-F238E27FC236}">
                <a16:creationId xmlns:a16="http://schemas.microsoft.com/office/drawing/2014/main" id="{3A5B3A64-D93E-D171-861A-50632D7EAEA8}"/>
              </a:ext>
            </a:extLst>
          </p:cNvPr>
          <p:cNvSpPr txBox="1"/>
          <p:nvPr/>
        </p:nvSpPr>
        <p:spPr>
          <a:xfrm>
            <a:off x="516632" y="1527540"/>
            <a:ext cx="5701541" cy="46166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打造数字驱动的智慧银行</a:t>
            </a:r>
          </a:p>
        </p:txBody>
      </p:sp>
      <p:pic>
        <p:nvPicPr>
          <p:cNvPr id="3" name="图片 2">
            <a:extLst>
              <a:ext uri="{FF2B5EF4-FFF2-40B4-BE49-F238E27FC236}">
                <a16:creationId xmlns:a16="http://schemas.microsoft.com/office/drawing/2014/main" id="{1640E1F5-066A-71CE-4C66-801349DD0AC4}"/>
              </a:ext>
            </a:extLst>
          </p:cNvPr>
          <p:cNvPicPr>
            <a:picLocks noChangeAspect="1"/>
          </p:cNvPicPr>
          <p:nvPr/>
        </p:nvPicPr>
        <p:blipFill rotWithShape="1">
          <a:blip r:embed="rId4" cstate="screen">
            <a:alphaModFix/>
            <a:extLst>
              <a:ext uri="{28A0092B-C50C-407E-A947-70E740481C1C}">
                <a14:useLocalDpi xmlns:a14="http://schemas.microsoft.com/office/drawing/2010/main"/>
              </a:ext>
            </a:extLst>
          </a:blip>
          <a:srcRect/>
          <a:stretch/>
        </p:blipFill>
        <p:spPr>
          <a:xfrm>
            <a:off x="7077370" y="4014061"/>
            <a:ext cx="3886199" cy="1513639"/>
          </a:xfrm>
          <a:prstGeom prst="rect">
            <a:avLst/>
          </a:prstGeom>
        </p:spPr>
      </p:pic>
    </p:spTree>
    <p:extLst>
      <p:ext uri="{BB962C8B-B14F-4D97-AF65-F5344CB8AC3E}">
        <p14:creationId xmlns:p14="http://schemas.microsoft.com/office/powerpoint/2010/main" val="910474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a:extLst>
              <a:ext uri="{FF2B5EF4-FFF2-40B4-BE49-F238E27FC236}">
                <a16:creationId xmlns:a16="http://schemas.microsoft.com/office/drawing/2014/main" id="{55D48F69-B37A-1549-E7B7-A5C65F0B4562}"/>
              </a:ext>
            </a:extLst>
          </p:cNvPr>
          <p:cNvPicPr>
            <a:picLocks noChangeAspect="1"/>
          </p:cNvPicPr>
          <p:nvPr/>
        </p:nvPicPr>
        <p:blipFill>
          <a:blip r:embed="rId3"/>
          <a:stretch>
            <a:fillRect/>
          </a:stretch>
        </p:blipFill>
        <p:spPr>
          <a:xfrm>
            <a:off x="0" y="0"/>
            <a:ext cx="12218620" cy="6858000"/>
          </a:xfrm>
          <a:prstGeom prst="rect">
            <a:avLst/>
          </a:prstGeom>
        </p:spPr>
      </p:pic>
      <p:sp>
        <p:nvSpPr>
          <p:cNvPr id="47" name="矩形 46">
            <a:extLst>
              <a:ext uri="{FF2B5EF4-FFF2-40B4-BE49-F238E27FC236}">
                <a16:creationId xmlns:a16="http://schemas.microsoft.com/office/drawing/2014/main" id="{7BFB5462-6043-3454-AE2D-600EAF8E3A1D}"/>
              </a:ext>
            </a:extLst>
          </p:cNvPr>
          <p:cNvSpPr/>
          <p:nvPr/>
        </p:nvSpPr>
        <p:spPr>
          <a:xfrm>
            <a:off x="-6368" y="3098800"/>
            <a:ext cx="6543039" cy="975360"/>
          </a:xfrm>
          <a:prstGeom prst="rect">
            <a:avLst/>
          </a:prstGeom>
          <a:gradFill flip="none" rotWithShape="1">
            <a:gsLst>
              <a:gs pos="99000">
                <a:srgbClr val="FDB21D">
                  <a:alpha val="0"/>
                </a:srgbClr>
              </a:gs>
              <a:gs pos="65000">
                <a:srgbClr val="0070C0"/>
              </a:gs>
              <a:gs pos="0">
                <a:srgbClr val="0070C0"/>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8" name="文本框 47">
            <a:extLst>
              <a:ext uri="{FF2B5EF4-FFF2-40B4-BE49-F238E27FC236}">
                <a16:creationId xmlns:a16="http://schemas.microsoft.com/office/drawing/2014/main" id="{7A8383BB-BF72-B168-54E5-F57753A17A31}"/>
              </a:ext>
            </a:extLst>
          </p:cNvPr>
          <p:cNvSpPr txBox="1"/>
          <p:nvPr/>
        </p:nvSpPr>
        <p:spPr>
          <a:xfrm>
            <a:off x="856575" y="3187505"/>
            <a:ext cx="2720507" cy="461665"/>
          </a:xfrm>
          <a:prstGeom prst="rect">
            <a:avLst/>
          </a:prstGeom>
          <a:noFill/>
          <a:effectLst>
            <a:outerShdw blurRad="44505" dist="38100" dir="2880000" algn="tl" rotWithShape="0">
              <a:schemeClr val="accent1">
                <a:lumMod val="75000"/>
                <a:alpha val="63000"/>
              </a:schemeClr>
            </a:outerShdw>
          </a:effectLst>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丰富专属价值</a:t>
            </a:r>
          </a:p>
        </p:txBody>
      </p:sp>
      <p:sp>
        <p:nvSpPr>
          <p:cNvPr id="49" name="文本框 48">
            <a:extLst>
              <a:ext uri="{FF2B5EF4-FFF2-40B4-BE49-F238E27FC236}">
                <a16:creationId xmlns:a16="http://schemas.microsoft.com/office/drawing/2014/main" id="{E2B05189-82D2-D2A0-7FEA-4316D237D4F3}"/>
              </a:ext>
            </a:extLst>
          </p:cNvPr>
          <p:cNvSpPr txBox="1"/>
          <p:nvPr/>
        </p:nvSpPr>
        <p:spPr>
          <a:xfrm>
            <a:off x="1326158" y="3598370"/>
            <a:ext cx="3877985" cy="369332"/>
          </a:xfrm>
          <a:prstGeom prst="rect">
            <a:avLst/>
          </a:prstGeom>
          <a:noFill/>
          <a:effectLst>
            <a:outerShdw blurRad="50800" dist="38100" dir="2700000" algn="tl" rotWithShape="0">
              <a:schemeClr val="accent1">
                <a:lumMod val="75000"/>
                <a:alpha val="40000"/>
              </a:schemeClr>
            </a:outerShdw>
          </a:effectLst>
        </p:spPr>
        <p:txBody>
          <a:bodyPr wrap="none" rtlCol="0">
            <a:spAutoFit/>
          </a:bodyPr>
          <a:lstStyle/>
          <a:p>
            <a:r>
              <a:rPr kumimoji="1" lang="zh-CN" altLang="en-US" sz="1800" b="1" dirty="0">
                <a:solidFill>
                  <a:schemeClr val="bg1"/>
                </a:solidFill>
                <a:latin typeface="Microsoft YaHei" panose="020B0503020204020204" pitchFamily="34" charset="-122"/>
                <a:ea typeface="Microsoft YaHei" panose="020B0503020204020204" pitchFamily="34" charset="-122"/>
              </a:rPr>
              <a:t>从“资金供给”向“生态赋能”转变</a:t>
            </a:r>
          </a:p>
        </p:txBody>
      </p:sp>
      <p:sp>
        <p:nvSpPr>
          <p:cNvPr id="50" name="矩形 49">
            <a:extLst>
              <a:ext uri="{FF2B5EF4-FFF2-40B4-BE49-F238E27FC236}">
                <a16:creationId xmlns:a16="http://schemas.microsoft.com/office/drawing/2014/main" id="{71D2B572-9D6B-0F53-6584-0FBF3CDF9DA4}"/>
              </a:ext>
            </a:extLst>
          </p:cNvPr>
          <p:cNvSpPr/>
          <p:nvPr/>
        </p:nvSpPr>
        <p:spPr>
          <a:xfrm>
            <a:off x="-6368" y="4064001"/>
            <a:ext cx="6543039" cy="98206"/>
          </a:xfrm>
          <a:prstGeom prst="rect">
            <a:avLst/>
          </a:prstGeom>
          <a:gradFill flip="none" rotWithShape="1">
            <a:gsLst>
              <a:gs pos="99000">
                <a:srgbClr val="FDB21D">
                  <a:alpha val="0"/>
                </a:srgbClr>
              </a:gs>
              <a:gs pos="65000">
                <a:srgbClr val="FFC000"/>
              </a:gs>
              <a:gs pos="0">
                <a:srgbClr val="FFC000"/>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349487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261D98DE-AAE4-6B9E-8CB8-0ACE9D4D34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78960" y="1267"/>
            <a:ext cx="7896352" cy="6927853"/>
          </a:xfrm>
          <a:prstGeom prst="rect">
            <a:avLst/>
          </a:prstGeom>
        </p:spPr>
      </p:pic>
      <p:sp>
        <p:nvSpPr>
          <p:cNvPr id="26" name="矩形 25">
            <a:extLst>
              <a:ext uri="{FF2B5EF4-FFF2-40B4-BE49-F238E27FC236}">
                <a16:creationId xmlns:a16="http://schemas.microsoft.com/office/drawing/2014/main" id="{15060440-3C9D-24AA-6AC5-9CE775B92A58}"/>
              </a:ext>
            </a:extLst>
          </p:cNvPr>
          <p:cNvSpPr/>
          <p:nvPr/>
        </p:nvSpPr>
        <p:spPr>
          <a:xfrm>
            <a:off x="7309031" y="4379284"/>
            <a:ext cx="2092281" cy="2090999"/>
          </a:xfrm>
          <a:prstGeom prst="rect">
            <a:avLst/>
          </a:prstGeom>
          <a:solidFill>
            <a:srgbClr val="1A69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矩形 23">
            <a:extLst>
              <a:ext uri="{FF2B5EF4-FFF2-40B4-BE49-F238E27FC236}">
                <a16:creationId xmlns:a16="http://schemas.microsoft.com/office/drawing/2014/main" id="{456FF693-5B30-8152-C76B-01DB57123B7D}"/>
              </a:ext>
            </a:extLst>
          </p:cNvPr>
          <p:cNvSpPr/>
          <p:nvPr/>
        </p:nvSpPr>
        <p:spPr>
          <a:xfrm>
            <a:off x="9549774" y="4379284"/>
            <a:ext cx="2095617" cy="209099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矩形 21">
            <a:extLst>
              <a:ext uri="{FF2B5EF4-FFF2-40B4-BE49-F238E27FC236}">
                <a16:creationId xmlns:a16="http://schemas.microsoft.com/office/drawing/2014/main" id="{65E33ADF-BAB6-211B-C063-74D1D3E82644}"/>
              </a:ext>
            </a:extLst>
          </p:cNvPr>
          <p:cNvSpPr/>
          <p:nvPr/>
        </p:nvSpPr>
        <p:spPr>
          <a:xfrm>
            <a:off x="5098941" y="4379284"/>
            <a:ext cx="2092272" cy="209099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a:extLst>
              <a:ext uri="{FF2B5EF4-FFF2-40B4-BE49-F238E27FC236}">
                <a16:creationId xmlns:a16="http://schemas.microsoft.com/office/drawing/2014/main" id="{01BAE3F4-445D-4FCB-23C8-0FAD0ED96E12}"/>
              </a:ext>
            </a:extLst>
          </p:cNvPr>
          <p:cNvSpPr txBox="1"/>
          <p:nvPr/>
        </p:nvSpPr>
        <p:spPr>
          <a:xfrm>
            <a:off x="5034223" y="1347527"/>
            <a:ext cx="6601767" cy="2829685"/>
          </a:xfrm>
          <a:prstGeom prst="rect">
            <a:avLst/>
          </a:prstGeom>
          <a:noFill/>
        </p:spPr>
        <p:txBody>
          <a:bodyPr wrap="square" rtlCol="0">
            <a:spAutoFit/>
          </a:bodyPr>
          <a:lstStyle/>
          <a:p>
            <a:pPr indent="304800" algn="just" fontAlgn="auto">
              <a:lnSpc>
                <a:spcPct val="150000"/>
              </a:lnSpc>
              <a:extLst>
                <a:ext uri="{35155182-B16C-46BC-9424-99874614C6A1}">
                  <wpsdc:indentchars xmlns:wpsdc="http://www.wps.cn/officeDocument/2017/drawingmlCustomData" xmlns=""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上海农商银行落实“做小做散”经营策略，持续深化对小微企业、个体工商户、农户等“增量、降价、提质、扩面”服务，助力实体经济增长，构建“属地化</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行业化</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场景化”特色微贷服务体系，切实将政策红利传导至市场主体，积极落实无缝续贷政策，全方位提升小微企业融资便利度与获得感。紧扣国家乡村振兴战略部署，深化新型农业经营主体服务创新，探索“积分</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信用</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金融”模式赋能乡村治理，以网格化金融助力农村信用体系建设，为乡村全面振兴注入金融动能。</a:t>
            </a:r>
          </a:p>
          <a:p>
            <a:pPr indent="304800" algn="just" fontAlgn="auto">
              <a:lnSpc>
                <a:spcPct val="150000"/>
              </a:lnSpc>
              <a:extLst>
                <a:ext uri="{35155182-B16C-46BC-9424-99874614C6A1}">
                  <wpsdc:indentchars xmlns:wpsdc="http://www.wps.cn/officeDocument/2017/drawingmlCustomData" xmlns=""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wpsdc="http://www.wps.cn/officeDocument/2017/drawingmlCustomData" xmlns=""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年末，普惠小微贷款余额近</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930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亿元，普惠小微贷款户数近</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万户，客群覆盖面进一步扩展，涉农贷款余额超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660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亿元，普惠涉农贷款余额超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153</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亿元，保持“三农”金融服务区域市场领先地位。</a:t>
            </a:r>
          </a:p>
        </p:txBody>
      </p:sp>
      <p:sp>
        <p:nvSpPr>
          <p:cNvPr id="7" name="文本框 6">
            <a:extLst>
              <a:ext uri="{FF2B5EF4-FFF2-40B4-BE49-F238E27FC236}">
                <a16:creationId xmlns:a16="http://schemas.microsoft.com/office/drawing/2014/main" id="{CF264E41-995C-5171-B698-7ECD08FE176A}"/>
              </a:ext>
            </a:extLst>
          </p:cNvPr>
          <p:cNvSpPr txBox="1"/>
          <p:nvPr/>
        </p:nvSpPr>
        <p:spPr>
          <a:xfrm>
            <a:off x="4894673" y="872674"/>
            <a:ext cx="4083169"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做深以三农金融为本色的普惠金融服务体系</a:t>
            </a:r>
          </a:p>
        </p:txBody>
      </p:sp>
      <p:sp>
        <p:nvSpPr>
          <p:cNvPr id="8" name="椭圆 7">
            <a:extLst>
              <a:ext uri="{FF2B5EF4-FFF2-40B4-BE49-F238E27FC236}">
                <a16:creationId xmlns:a16="http://schemas.microsoft.com/office/drawing/2014/main" id="{5B7A3DFF-C483-DD11-FDA0-1E5EBC190CE6}"/>
              </a:ext>
            </a:extLst>
          </p:cNvPr>
          <p:cNvSpPr/>
          <p:nvPr/>
        </p:nvSpPr>
        <p:spPr>
          <a:xfrm>
            <a:off x="4847803" y="995492"/>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31" name="组合 30">
            <a:extLst>
              <a:ext uri="{FF2B5EF4-FFF2-40B4-BE49-F238E27FC236}">
                <a16:creationId xmlns:a16="http://schemas.microsoft.com/office/drawing/2014/main" id="{016F8BE4-A567-0F7C-0357-9C991221B220}"/>
              </a:ext>
            </a:extLst>
          </p:cNvPr>
          <p:cNvGrpSpPr/>
          <p:nvPr/>
        </p:nvGrpSpPr>
        <p:grpSpPr>
          <a:xfrm>
            <a:off x="5577339" y="5770664"/>
            <a:ext cx="1287701" cy="651285"/>
            <a:chOff x="5577339" y="5770664"/>
            <a:chExt cx="1287701" cy="651285"/>
          </a:xfrm>
        </p:grpSpPr>
        <p:grpSp>
          <p:nvGrpSpPr>
            <p:cNvPr id="9" name="组合 8">
              <a:extLst>
                <a:ext uri="{FF2B5EF4-FFF2-40B4-BE49-F238E27FC236}">
                  <a16:creationId xmlns:a16="http://schemas.microsoft.com/office/drawing/2014/main" id="{DAE73953-8D8B-F95D-F75A-0A0B1DCBA930}"/>
                </a:ext>
              </a:extLst>
            </p:cNvPr>
            <p:cNvGrpSpPr/>
            <p:nvPr/>
          </p:nvGrpSpPr>
          <p:grpSpPr>
            <a:xfrm>
              <a:off x="5577339" y="5770664"/>
              <a:ext cx="1287701" cy="651285"/>
              <a:chOff x="1731051" y="1025495"/>
              <a:chExt cx="1287701" cy="651285"/>
            </a:xfrm>
          </p:grpSpPr>
          <p:sp>
            <p:nvSpPr>
              <p:cNvPr id="10" name="文本框 9">
                <a:extLst>
                  <a:ext uri="{FF2B5EF4-FFF2-40B4-BE49-F238E27FC236}">
                    <a16:creationId xmlns:a16="http://schemas.microsoft.com/office/drawing/2014/main" id="{26FFEC02-8B27-0DAA-8CCB-D293CA4E1122}"/>
                  </a:ext>
                </a:extLst>
              </p:cNvPr>
              <p:cNvSpPr txBox="1"/>
              <p:nvPr/>
            </p:nvSpPr>
            <p:spPr>
              <a:xfrm>
                <a:off x="1731051" y="1430559"/>
                <a:ext cx="1210588"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普惠小微贷款余额</a:t>
                </a:r>
              </a:p>
            </p:txBody>
          </p:sp>
          <p:sp>
            <p:nvSpPr>
              <p:cNvPr id="11" name="文本框 10">
                <a:extLst>
                  <a:ext uri="{FF2B5EF4-FFF2-40B4-BE49-F238E27FC236}">
                    <a16:creationId xmlns:a16="http://schemas.microsoft.com/office/drawing/2014/main" id="{60BE7A52-BD04-CA0A-915F-9ACB097481B6}"/>
                  </a:ext>
                </a:extLst>
              </p:cNvPr>
              <p:cNvSpPr txBox="1"/>
              <p:nvPr/>
            </p:nvSpPr>
            <p:spPr>
              <a:xfrm>
                <a:off x="1895892" y="1025495"/>
                <a:ext cx="752129" cy="461665"/>
              </a:xfrm>
              <a:prstGeom prst="rect">
                <a:avLst/>
              </a:prstGeom>
              <a:noFill/>
            </p:spPr>
            <p:txBody>
              <a:bodyPr wrap="none" rtlCol="0">
                <a:spAutoFit/>
              </a:bodyPr>
              <a:lstStyle/>
              <a:p>
                <a:r>
                  <a:rPr kumimoji="1" lang="en-US" altLang="zh-CN" sz="2400" b="1" dirty="0">
                    <a:solidFill>
                      <a:srgbClr val="1A69B8"/>
                    </a:solidFill>
                    <a:latin typeface="Microsoft YaHei" panose="020B0503020204020204" pitchFamily="34" charset="-122"/>
                    <a:ea typeface="Microsoft YaHei" panose="020B0503020204020204" pitchFamily="34" charset="-122"/>
                  </a:rPr>
                  <a:t>930</a:t>
                </a:r>
                <a:endParaRPr kumimoji="1" lang="zh-CN" altLang="en-US" sz="2400" b="1" dirty="0">
                  <a:solidFill>
                    <a:srgbClr val="1A69B8"/>
                  </a:solidFill>
                  <a:latin typeface="Microsoft YaHei" panose="020B0503020204020204" pitchFamily="34" charset="-122"/>
                  <a:ea typeface="Microsoft YaHei" panose="020B0503020204020204" pitchFamily="34" charset="-122"/>
                </a:endParaRPr>
              </a:p>
            </p:txBody>
          </p:sp>
          <p:sp>
            <p:nvSpPr>
              <p:cNvPr id="12" name="文本框 11">
                <a:extLst>
                  <a:ext uri="{FF2B5EF4-FFF2-40B4-BE49-F238E27FC236}">
                    <a16:creationId xmlns:a16="http://schemas.microsoft.com/office/drawing/2014/main" id="{35C41F49-3269-3816-1AFC-82A51ABAC240}"/>
                  </a:ext>
                </a:extLst>
              </p:cNvPr>
              <p:cNvSpPr txBox="1"/>
              <p:nvPr/>
            </p:nvSpPr>
            <p:spPr>
              <a:xfrm flipH="1">
                <a:off x="2490180" y="1196577"/>
                <a:ext cx="528572" cy="246221"/>
              </a:xfrm>
              <a:prstGeom prst="rect">
                <a:avLst/>
              </a:prstGeom>
              <a:noFill/>
            </p:spPr>
            <p:txBody>
              <a:bodyPr wrap="squar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亿元</a:t>
                </a:r>
              </a:p>
            </p:txBody>
          </p:sp>
          <p:sp>
            <p:nvSpPr>
              <p:cNvPr id="13" name="文本框 12">
                <a:extLst>
                  <a:ext uri="{FF2B5EF4-FFF2-40B4-BE49-F238E27FC236}">
                    <a16:creationId xmlns:a16="http://schemas.microsoft.com/office/drawing/2014/main" id="{10E1D1C7-684B-BE37-E076-11E4FE12990B}"/>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近</a:t>
                </a:r>
              </a:p>
            </p:txBody>
          </p:sp>
        </p:grpSp>
        <p:cxnSp>
          <p:nvCxnSpPr>
            <p:cNvPr id="23" name="直线连接符 22">
              <a:extLst>
                <a:ext uri="{FF2B5EF4-FFF2-40B4-BE49-F238E27FC236}">
                  <a16:creationId xmlns:a16="http://schemas.microsoft.com/office/drawing/2014/main" id="{9D8BDA1B-D400-6057-29FB-F640F78400D0}"/>
                </a:ext>
              </a:extLst>
            </p:cNvPr>
            <p:cNvCxnSpPr>
              <a:cxnSpLocks/>
            </p:cNvCxnSpPr>
            <p:nvPr/>
          </p:nvCxnSpPr>
          <p:spPr>
            <a:xfrm>
              <a:off x="5673264" y="6175728"/>
              <a:ext cx="1045747" cy="5700"/>
            </a:xfrm>
            <a:prstGeom prst="line">
              <a:avLst/>
            </a:prstGeom>
            <a:ln w="9525">
              <a:solidFill>
                <a:srgbClr val="1A69B8"/>
              </a:solidFill>
            </a:ln>
          </p:spPr>
          <p:style>
            <a:lnRef idx="1">
              <a:schemeClr val="accent1"/>
            </a:lnRef>
            <a:fillRef idx="0">
              <a:schemeClr val="accent1"/>
            </a:fillRef>
            <a:effectRef idx="0">
              <a:schemeClr val="accent1"/>
            </a:effectRef>
            <a:fontRef idx="minor">
              <a:schemeClr val="tx1"/>
            </a:fontRef>
          </p:style>
        </p:cxnSp>
      </p:grpSp>
      <p:grpSp>
        <p:nvGrpSpPr>
          <p:cNvPr id="32" name="组合 31">
            <a:extLst>
              <a:ext uri="{FF2B5EF4-FFF2-40B4-BE49-F238E27FC236}">
                <a16:creationId xmlns:a16="http://schemas.microsoft.com/office/drawing/2014/main" id="{7D180AE2-40E5-09B9-D9BB-C78C3E2E55E1}"/>
              </a:ext>
            </a:extLst>
          </p:cNvPr>
          <p:cNvGrpSpPr/>
          <p:nvPr/>
        </p:nvGrpSpPr>
        <p:grpSpPr>
          <a:xfrm>
            <a:off x="7787976" y="5780712"/>
            <a:ext cx="1210588" cy="641237"/>
            <a:chOff x="5577339" y="5780712"/>
            <a:chExt cx="1210588" cy="641237"/>
          </a:xfrm>
        </p:grpSpPr>
        <p:grpSp>
          <p:nvGrpSpPr>
            <p:cNvPr id="33" name="组合 32">
              <a:extLst>
                <a:ext uri="{FF2B5EF4-FFF2-40B4-BE49-F238E27FC236}">
                  <a16:creationId xmlns:a16="http://schemas.microsoft.com/office/drawing/2014/main" id="{BFBB1C3D-F43E-9563-86BC-CD2932E8896D}"/>
                </a:ext>
              </a:extLst>
            </p:cNvPr>
            <p:cNvGrpSpPr/>
            <p:nvPr/>
          </p:nvGrpSpPr>
          <p:grpSpPr>
            <a:xfrm>
              <a:off x="5577339" y="5780712"/>
              <a:ext cx="1210588" cy="641237"/>
              <a:chOff x="1731051" y="1035543"/>
              <a:chExt cx="1210588" cy="641237"/>
            </a:xfrm>
          </p:grpSpPr>
          <p:sp>
            <p:nvSpPr>
              <p:cNvPr id="35" name="文本框 34">
                <a:extLst>
                  <a:ext uri="{FF2B5EF4-FFF2-40B4-BE49-F238E27FC236}">
                    <a16:creationId xmlns:a16="http://schemas.microsoft.com/office/drawing/2014/main" id="{7239DC7E-3CEC-ED9B-EF21-FF28D080CE39}"/>
                  </a:ext>
                </a:extLst>
              </p:cNvPr>
              <p:cNvSpPr txBox="1"/>
              <p:nvPr/>
            </p:nvSpPr>
            <p:spPr>
              <a:xfrm>
                <a:off x="1731051" y="1430559"/>
                <a:ext cx="1210588" cy="246221"/>
              </a:xfrm>
              <a:prstGeom prst="rect">
                <a:avLst/>
              </a:prstGeom>
              <a:noFill/>
            </p:spPr>
            <p:txBody>
              <a:bodyPr wrap="non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普惠小微贷款户数</a:t>
                </a:r>
              </a:p>
            </p:txBody>
          </p:sp>
          <p:sp>
            <p:nvSpPr>
              <p:cNvPr id="36" name="文本框 35">
                <a:extLst>
                  <a:ext uri="{FF2B5EF4-FFF2-40B4-BE49-F238E27FC236}">
                    <a16:creationId xmlns:a16="http://schemas.microsoft.com/office/drawing/2014/main" id="{09933A77-E2F8-49B8-494A-484D97127C4B}"/>
                  </a:ext>
                </a:extLst>
              </p:cNvPr>
              <p:cNvSpPr txBox="1"/>
              <p:nvPr/>
            </p:nvSpPr>
            <p:spPr>
              <a:xfrm>
                <a:off x="2136471" y="1035543"/>
                <a:ext cx="373820" cy="461665"/>
              </a:xfrm>
              <a:prstGeom prst="rect">
                <a:avLst/>
              </a:prstGeom>
              <a:noFill/>
            </p:spPr>
            <p:txBody>
              <a:bodyPr wrap="none" rtlCol="0">
                <a:spAutoFit/>
              </a:bodyPr>
              <a:lstStyle/>
              <a:p>
                <a:r>
                  <a:rPr kumimoji="1" lang="en-US" altLang="zh-CN" sz="2400" b="1" dirty="0">
                    <a:solidFill>
                      <a:schemeClr val="bg1"/>
                    </a:solidFill>
                    <a:latin typeface="Microsoft YaHei" panose="020B0503020204020204" pitchFamily="34" charset="-122"/>
                    <a:ea typeface="Microsoft YaHei" panose="020B0503020204020204" pitchFamily="34" charset="-122"/>
                  </a:rPr>
                  <a:t>6</a:t>
                </a:r>
                <a:endParaRPr kumimoji="1" lang="zh-CN" altLang="en-US" sz="2400" b="1" dirty="0">
                  <a:solidFill>
                    <a:schemeClr val="bg1"/>
                  </a:solidFill>
                  <a:latin typeface="Microsoft YaHei" panose="020B0503020204020204" pitchFamily="34" charset="-122"/>
                  <a:ea typeface="Microsoft YaHei" panose="020B0503020204020204" pitchFamily="34" charset="-122"/>
                </a:endParaRPr>
              </a:p>
            </p:txBody>
          </p:sp>
          <p:sp>
            <p:nvSpPr>
              <p:cNvPr id="37" name="文本框 36">
                <a:extLst>
                  <a:ext uri="{FF2B5EF4-FFF2-40B4-BE49-F238E27FC236}">
                    <a16:creationId xmlns:a16="http://schemas.microsoft.com/office/drawing/2014/main" id="{F01889D2-2A25-6044-D849-EA19D6FB3734}"/>
                  </a:ext>
                </a:extLst>
              </p:cNvPr>
              <p:cNvSpPr txBox="1"/>
              <p:nvPr/>
            </p:nvSpPr>
            <p:spPr>
              <a:xfrm flipH="1">
                <a:off x="2338628" y="1196577"/>
                <a:ext cx="528572" cy="246221"/>
              </a:xfrm>
              <a:prstGeom prst="rect">
                <a:avLst/>
              </a:prstGeom>
              <a:noFill/>
            </p:spPr>
            <p:txBody>
              <a:bodyPr wrap="squar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万户</a:t>
                </a:r>
                <a:endParaRPr kumimoji="1" lang="zh-CN" altLang="en-US" sz="1000" b="1" dirty="0">
                  <a:latin typeface="Microsoft YaHei" panose="020B0503020204020204" pitchFamily="34" charset="-122"/>
                  <a:ea typeface="Microsoft YaHei" panose="020B0503020204020204" pitchFamily="34" charset="-122"/>
                </a:endParaRPr>
              </a:p>
            </p:txBody>
          </p:sp>
          <p:sp>
            <p:nvSpPr>
              <p:cNvPr id="38" name="文本框 37">
                <a:extLst>
                  <a:ext uri="{FF2B5EF4-FFF2-40B4-BE49-F238E27FC236}">
                    <a16:creationId xmlns:a16="http://schemas.microsoft.com/office/drawing/2014/main" id="{0DA81AA9-6395-963D-5522-8DE2C9B5C5B6}"/>
                  </a:ext>
                </a:extLst>
              </p:cNvPr>
              <p:cNvSpPr txBox="1"/>
              <p:nvPr/>
            </p:nvSpPr>
            <p:spPr>
              <a:xfrm flipH="1">
                <a:off x="1975585" y="1196577"/>
                <a:ext cx="534706" cy="246221"/>
              </a:xfrm>
              <a:prstGeom prst="rect">
                <a:avLst/>
              </a:prstGeom>
              <a:noFill/>
            </p:spPr>
            <p:txBody>
              <a:bodyPr wrap="squar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近</a:t>
                </a:r>
                <a:endParaRPr kumimoji="1" lang="zh-CN" altLang="en-US" sz="1000" b="1" dirty="0">
                  <a:latin typeface="Microsoft YaHei" panose="020B0503020204020204" pitchFamily="34" charset="-122"/>
                  <a:ea typeface="Microsoft YaHei" panose="020B0503020204020204" pitchFamily="34" charset="-122"/>
                </a:endParaRPr>
              </a:p>
            </p:txBody>
          </p:sp>
        </p:grpSp>
        <p:cxnSp>
          <p:nvCxnSpPr>
            <p:cNvPr id="34" name="直线连接符 33">
              <a:extLst>
                <a:ext uri="{FF2B5EF4-FFF2-40B4-BE49-F238E27FC236}">
                  <a16:creationId xmlns:a16="http://schemas.microsoft.com/office/drawing/2014/main" id="{D63D409A-2C92-484D-08B7-31181989F570}"/>
                </a:ext>
              </a:extLst>
            </p:cNvPr>
            <p:cNvCxnSpPr>
              <a:cxnSpLocks/>
            </p:cNvCxnSpPr>
            <p:nvPr/>
          </p:nvCxnSpPr>
          <p:spPr>
            <a:xfrm>
              <a:off x="5673264" y="6175728"/>
              <a:ext cx="1045747" cy="57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9" name="组合 38">
            <a:extLst>
              <a:ext uri="{FF2B5EF4-FFF2-40B4-BE49-F238E27FC236}">
                <a16:creationId xmlns:a16="http://schemas.microsoft.com/office/drawing/2014/main" id="{288C2038-3A97-5DF8-A15C-505EAE2B8211}"/>
              </a:ext>
            </a:extLst>
          </p:cNvPr>
          <p:cNvGrpSpPr/>
          <p:nvPr/>
        </p:nvGrpSpPr>
        <p:grpSpPr>
          <a:xfrm>
            <a:off x="10044067" y="5770664"/>
            <a:ext cx="1283651" cy="651285"/>
            <a:chOff x="5581389" y="5770664"/>
            <a:chExt cx="1283651" cy="651285"/>
          </a:xfrm>
        </p:grpSpPr>
        <p:grpSp>
          <p:nvGrpSpPr>
            <p:cNvPr id="40" name="组合 39">
              <a:extLst>
                <a:ext uri="{FF2B5EF4-FFF2-40B4-BE49-F238E27FC236}">
                  <a16:creationId xmlns:a16="http://schemas.microsoft.com/office/drawing/2014/main" id="{B4F5A724-B449-A335-91FC-456CE7504F37}"/>
                </a:ext>
              </a:extLst>
            </p:cNvPr>
            <p:cNvGrpSpPr/>
            <p:nvPr/>
          </p:nvGrpSpPr>
          <p:grpSpPr>
            <a:xfrm>
              <a:off x="5581389" y="5770664"/>
              <a:ext cx="1283651" cy="651285"/>
              <a:chOff x="1735101" y="1025495"/>
              <a:chExt cx="1283651" cy="651285"/>
            </a:xfrm>
          </p:grpSpPr>
          <p:sp>
            <p:nvSpPr>
              <p:cNvPr id="42" name="文本框 41">
                <a:extLst>
                  <a:ext uri="{FF2B5EF4-FFF2-40B4-BE49-F238E27FC236}">
                    <a16:creationId xmlns:a16="http://schemas.microsoft.com/office/drawing/2014/main" id="{DB445CB3-DCA7-0BAF-585F-DB3B8E95F7E2}"/>
                  </a:ext>
                </a:extLst>
              </p:cNvPr>
              <p:cNvSpPr txBox="1"/>
              <p:nvPr/>
            </p:nvSpPr>
            <p:spPr>
              <a:xfrm>
                <a:off x="1862748" y="1430559"/>
                <a:ext cx="95410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涉农贷款余额</a:t>
                </a:r>
              </a:p>
            </p:txBody>
          </p:sp>
          <p:sp>
            <p:nvSpPr>
              <p:cNvPr id="43" name="文本框 42">
                <a:extLst>
                  <a:ext uri="{FF2B5EF4-FFF2-40B4-BE49-F238E27FC236}">
                    <a16:creationId xmlns:a16="http://schemas.microsoft.com/office/drawing/2014/main" id="{EDAC3D5D-6BB8-DA31-2AC0-2A41785A6C28}"/>
                  </a:ext>
                </a:extLst>
              </p:cNvPr>
              <p:cNvSpPr txBox="1"/>
              <p:nvPr/>
            </p:nvSpPr>
            <p:spPr>
              <a:xfrm>
                <a:off x="1895892" y="1025495"/>
                <a:ext cx="752129" cy="461665"/>
              </a:xfrm>
              <a:prstGeom prst="rect">
                <a:avLst/>
              </a:prstGeom>
              <a:noFill/>
            </p:spPr>
            <p:txBody>
              <a:bodyPr wrap="none" rtlCol="0">
                <a:spAutoFit/>
              </a:bodyPr>
              <a:lstStyle/>
              <a:p>
                <a:r>
                  <a:rPr kumimoji="1" lang="en-US" altLang="zh-CN" sz="2400" b="1" dirty="0">
                    <a:solidFill>
                      <a:srgbClr val="1A69B8"/>
                    </a:solidFill>
                    <a:latin typeface="Microsoft YaHei" panose="020B0503020204020204" pitchFamily="34" charset="-122"/>
                    <a:ea typeface="Microsoft YaHei" panose="020B0503020204020204" pitchFamily="34" charset="-122"/>
                  </a:rPr>
                  <a:t>660</a:t>
                </a:r>
                <a:endParaRPr kumimoji="1" lang="zh-CN" altLang="en-US" sz="2400" b="1" dirty="0">
                  <a:solidFill>
                    <a:srgbClr val="1A69B8"/>
                  </a:solidFill>
                  <a:latin typeface="Microsoft YaHei" panose="020B0503020204020204" pitchFamily="34" charset="-122"/>
                  <a:ea typeface="Microsoft YaHei" panose="020B0503020204020204" pitchFamily="34" charset="-122"/>
                </a:endParaRPr>
              </a:p>
            </p:txBody>
          </p:sp>
          <p:sp>
            <p:nvSpPr>
              <p:cNvPr id="44" name="文本框 43">
                <a:extLst>
                  <a:ext uri="{FF2B5EF4-FFF2-40B4-BE49-F238E27FC236}">
                    <a16:creationId xmlns:a16="http://schemas.microsoft.com/office/drawing/2014/main" id="{BE2BC6E8-6A27-6A03-0E2F-23C5091FFB7D}"/>
                  </a:ext>
                </a:extLst>
              </p:cNvPr>
              <p:cNvSpPr txBox="1"/>
              <p:nvPr/>
            </p:nvSpPr>
            <p:spPr>
              <a:xfrm flipH="1">
                <a:off x="2490180" y="1196577"/>
                <a:ext cx="528572" cy="246221"/>
              </a:xfrm>
              <a:prstGeom prst="rect">
                <a:avLst/>
              </a:prstGeom>
              <a:noFill/>
            </p:spPr>
            <p:txBody>
              <a:bodyPr wrap="squar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亿元</a:t>
                </a:r>
              </a:p>
            </p:txBody>
          </p:sp>
          <p:sp>
            <p:nvSpPr>
              <p:cNvPr id="45" name="文本框 44">
                <a:extLst>
                  <a:ext uri="{FF2B5EF4-FFF2-40B4-BE49-F238E27FC236}">
                    <a16:creationId xmlns:a16="http://schemas.microsoft.com/office/drawing/2014/main" id="{45C56CFD-8997-630A-93A0-CB08EB4BF411}"/>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近</a:t>
                </a:r>
              </a:p>
            </p:txBody>
          </p:sp>
        </p:grpSp>
        <p:cxnSp>
          <p:nvCxnSpPr>
            <p:cNvPr id="41" name="直线连接符 40">
              <a:extLst>
                <a:ext uri="{FF2B5EF4-FFF2-40B4-BE49-F238E27FC236}">
                  <a16:creationId xmlns:a16="http://schemas.microsoft.com/office/drawing/2014/main" id="{C2E3511D-DA23-94E8-D1D9-064D1EAE0AA7}"/>
                </a:ext>
              </a:extLst>
            </p:cNvPr>
            <p:cNvCxnSpPr>
              <a:cxnSpLocks/>
            </p:cNvCxnSpPr>
            <p:nvPr/>
          </p:nvCxnSpPr>
          <p:spPr>
            <a:xfrm>
              <a:off x="5673264" y="6175728"/>
              <a:ext cx="1045747" cy="5700"/>
            </a:xfrm>
            <a:prstGeom prst="line">
              <a:avLst/>
            </a:prstGeom>
            <a:ln w="9525">
              <a:solidFill>
                <a:srgbClr val="1A69B8"/>
              </a:solidFill>
            </a:ln>
          </p:spPr>
          <p:style>
            <a:lnRef idx="1">
              <a:schemeClr val="accent1"/>
            </a:lnRef>
            <a:fillRef idx="0">
              <a:schemeClr val="accent1"/>
            </a:fillRef>
            <a:effectRef idx="0">
              <a:schemeClr val="accent1"/>
            </a:effectRef>
            <a:fontRef idx="minor">
              <a:schemeClr val="tx1"/>
            </a:fontRef>
          </p:style>
        </p:cxnSp>
      </p:grpSp>
      <p:pic>
        <p:nvPicPr>
          <p:cNvPr id="17" name="图片 16">
            <a:extLst>
              <a:ext uri="{FF2B5EF4-FFF2-40B4-BE49-F238E27FC236}">
                <a16:creationId xmlns:a16="http://schemas.microsoft.com/office/drawing/2014/main" id="{032FC804-D6EB-2000-68E2-29E72DE2BB0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098942" y="4352033"/>
            <a:ext cx="2092272" cy="1147962"/>
          </a:xfrm>
          <a:prstGeom prst="rect">
            <a:avLst/>
          </a:prstGeom>
        </p:spPr>
      </p:pic>
      <p:pic>
        <p:nvPicPr>
          <p:cNvPr id="19" name="图片 18">
            <a:extLst>
              <a:ext uri="{FF2B5EF4-FFF2-40B4-BE49-F238E27FC236}">
                <a16:creationId xmlns:a16="http://schemas.microsoft.com/office/drawing/2014/main" id="{684A3EAC-9A9D-62A3-44C0-FD4EB4F3D5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308893" y="4352033"/>
            <a:ext cx="2092272" cy="1147962"/>
          </a:xfrm>
          <a:prstGeom prst="rect">
            <a:avLst/>
          </a:prstGeom>
        </p:spPr>
      </p:pic>
      <p:pic>
        <p:nvPicPr>
          <p:cNvPr id="20" name="图片 19">
            <a:extLst>
              <a:ext uri="{FF2B5EF4-FFF2-40B4-BE49-F238E27FC236}">
                <a16:creationId xmlns:a16="http://schemas.microsoft.com/office/drawing/2014/main" id="{6A00A2AA-646A-9D77-696E-79672ACB9025}"/>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50081" y="4379284"/>
            <a:ext cx="2092273" cy="1120711"/>
          </a:xfrm>
          <a:prstGeom prst="rect">
            <a:avLst/>
          </a:prstGeom>
        </p:spPr>
      </p:pic>
      <p:pic>
        <p:nvPicPr>
          <p:cNvPr id="48" name="图片 47">
            <a:extLst>
              <a:ext uri="{FF2B5EF4-FFF2-40B4-BE49-F238E27FC236}">
                <a16:creationId xmlns:a16="http://schemas.microsoft.com/office/drawing/2014/main" id="{FD73C4A5-30EA-0107-E6F1-26913C56791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61" y="0"/>
            <a:ext cx="4378960" cy="6858000"/>
          </a:xfrm>
          <a:prstGeom prst="rect">
            <a:avLst/>
          </a:prstGeom>
        </p:spPr>
      </p:pic>
      <p:pic>
        <p:nvPicPr>
          <p:cNvPr id="16" name="图片 15">
            <a:extLst>
              <a:ext uri="{FF2B5EF4-FFF2-40B4-BE49-F238E27FC236}">
                <a16:creationId xmlns:a16="http://schemas.microsoft.com/office/drawing/2014/main" id="{41A2E671-1D5E-19EC-71D1-C40CE92DE20C}"/>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500"/>
                    </a14:imgEffect>
                    <a14:imgEffect>
                      <a14:saturation sat="400000"/>
                    </a14:imgEffect>
                  </a14:imgLayer>
                </a14:imgProps>
              </a:ext>
            </a:extLst>
          </a:blip>
          <a:stretch>
            <a:fillRect/>
          </a:stretch>
        </p:blipFill>
        <p:spPr>
          <a:xfrm>
            <a:off x="5862600" y="5182024"/>
            <a:ext cx="557190" cy="557190"/>
          </a:xfrm>
          <a:prstGeom prst="rect">
            <a:avLst/>
          </a:prstGeom>
        </p:spPr>
      </p:pic>
      <p:pic>
        <p:nvPicPr>
          <p:cNvPr id="46" name="图片 45">
            <a:extLst>
              <a:ext uri="{FF2B5EF4-FFF2-40B4-BE49-F238E27FC236}">
                <a16:creationId xmlns:a16="http://schemas.microsoft.com/office/drawing/2014/main" id="{6DCF2BFA-CAA1-7AE2-DA6D-981301D1E363}"/>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6441"/>
                    </a14:imgEffect>
                    <a14:imgEffect>
                      <a14:saturation sat="400000"/>
                    </a14:imgEffect>
                  </a14:imgLayer>
                </a14:imgProps>
              </a:ext>
            </a:extLst>
          </a:blip>
          <a:stretch>
            <a:fillRect/>
          </a:stretch>
        </p:blipFill>
        <p:spPr>
          <a:xfrm>
            <a:off x="8084119" y="5182024"/>
            <a:ext cx="557190" cy="557190"/>
          </a:xfrm>
          <a:prstGeom prst="rect">
            <a:avLst/>
          </a:prstGeom>
        </p:spPr>
      </p:pic>
      <p:pic>
        <p:nvPicPr>
          <p:cNvPr id="49" name="图片 48">
            <a:extLst>
              <a:ext uri="{FF2B5EF4-FFF2-40B4-BE49-F238E27FC236}">
                <a16:creationId xmlns:a16="http://schemas.microsoft.com/office/drawing/2014/main" id="{C85D9F6A-7614-FF5E-7513-16362D18FE8C}"/>
              </a:ext>
            </a:extLst>
          </p:cNvPr>
          <p:cNvPicPr>
            <a:picLocks noChangeAspect="1"/>
          </p:cNvPicPr>
          <p:nvPr/>
        </p:nvPicPr>
        <p:blipFill>
          <a:blip r:embed="rId12">
            <a:extLst>
              <a:ext uri="{BEBA8EAE-BF5A-486C-A8C5-ECC9F3942E4B}">
                <a14:imgProps xmlns:a14="http://schemas.microsoft.com/office/drawing/2010/main">
                  <a14:imgLayer r:embed="rId13">
                    <a14:imgEffect>
                      <a14:colorTemperature colorTemp="11500"/>
                    </a14:imgEffect>
                    <a14:imgEffect>
                      <a14:saturation sat="400000"/>
                    </a14:imgEffect>
                  </a14:imgLayer>
                </a14:imgProps>
              </a:ext>
            </a:extLst>
          </a:blip>
          <a:stretch>
            <a:fillRect/>
          </a:stretch>
        </p:blipFill>
        <p:spPr>
          <a:xfrm>
            <a:off x="10300178" y="5182024"/>
            <a:ext cx="557190" cy="557190"/>
          </a:xfrm>
          <a:prstGeom prst="rect">
            <a:avLst/>
          </a:prstGeom>
        </p:spPr>
      </p:pic>
    </p:spTree>
    <p:extLst>
      <p:ext uri="{BB962C8B-B14F-4D97-AF65-F5344CB8AC3E}">
        <p14:creationId xmlns:p14="http://schemas.microsoft.com/office/powerpoint/2010/main" val="3771187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A932E11-DAFD-034D-8875-E16C93F20A6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2668" y="-46078"/>
            <a:ext cx="12264667" cy="6896329"/>
          </a:xfrm>
          <a:prstGeom prst="rect">
            <a:avLst/>
          </a:prstGeom>
        </p:spPr>
      </p:pic>
      <p:sp>
        <p:nvSpPr>
          <p:cNvPr id="6" name="矩形 5">
            <a:extLst>
              <a:ext uri="{FF2B5EF4-FFF2-40B4-BE49-F238E27FC236}">
                <a16:creationId xmlns:a16="http://schemas.microsoft.com/office/drawing/2014/main" id="{7B2F72CF-A151-5041-828D-7A6788579B97}"/>
              </a:ext>
            </a:extLst>
          </p:cNvPr>
          <p:cNvSpPr/>
          <p:nvPr/>
        </p:nvSpPr>
        <p:spPr>
          <a:xfrm>
            <a:off x="1266067" y="5449718"/>
            <a:ext cx="45719" cy="246221"/>
          </a:xfrm>
          <a:prstGeom prst="rect">
            <a:avLst/>
          </a:prstGeom>
          <a:gradFill flip="none" rotWithShape="1">
            <a:gsLst>
              <a:gs pos="2000">
                <a:schemeClr val="accent5">
                  <a:lumMod val="75000"/>
                </a:schemeClr>
              </a:gs>
              <a:gs pos="100000">
                <a:schemeClr val="accent4">
                  <a:lumMod val="60000"/>
                  <a:lumOff val="4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 name="文本框 7">
            <a:extLst>
              <a:ext uri="{FF2B5EF4-FFF2-40B4-BE49-F238E27FC236}">
                <a16:creationId xmlns:a16="http://schemas.microsoft.com/office/drawing/2014/main" id="{FD95E8B5-C7A6-8C43-8085-2BCB7A7CA369}"/>
              </a:ext>
            </a:extLst>
          </p:cNvPr>
          <p:cNvSpPr txBox="1"/>
          <p:nvPr/>
        </p:nvSpPr>
        <p:spPr>
          <a:xfrm>
            <a:off x="1260860" y="5391545"/>
            <a:ext cx="646331" cy="369332"/>
          </a:xfrm>
          <a:prstGeom prst="rect">
            <a:avLst/>
          </a:prstGeom>
          <a:noFill/>
        </p:spPr>
        <p:txBody>
          <a:bodyPr wrap="none" rtlCol="0">
            <a:spAutoFit/>
          </a:bodyPr>
          <a:lstStyle/>
          <a:p>
            <a:r>
              <a:rPr kumimoji="1" lang="zh-CN" altLang="en-US" b="1" dirty="0">
                <a:solidFill>
                  <a:schemeClr val="accent1">
                    <a:lumMod val="75000"/>
                  </a:schemeClr>
                </a:solidFill>
                <a:latin typeface="Microsoft YaHei" panose="020B0503020204020204" pitchFamily="34" charset="-122"/>
                <a:ea typeface="Microsoft YaHei" panose="020B0503020204020204" pitchFamily="34" charset="-122"/>
              </a:rPr>
              <a:t>使命</a:t>
            </a:r>
          </a:p>
        </p:txBody>
      </p:sp>
      <p:sp>
        <p:nvSpPr>
          <p:cNvPr id="9" name="椭圆 8">
            <a:extLst>
              <a:ext uri="{FF2B5EF4-FFF2-40B4-BE49-F238E27FC236}">
                <a16:creationId xmlns:a16="http://schemas.microsoft.com/office/drawing/2014/main" id="{06BAD085-F702-A944-A3C3-067E0D1E40AC}"/>
              </a:ext>
            </a:extLst>
          </p:cNvPr>
          <p:cNvSpPr/>
          <p:nvPr/>
        </p:nvSpPr>
        <p:spPr>
          <a:xfrm>
            <a:off x="1322112" y="5798046"/>
            <a:ext cx="59764" cy="59764"/>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a:extLst>
              <a:ext uri="{FF2B5EF4-FFF2-40B4-BE49-F238E27FC236}">
                <a16:creationId xmlns:a16="http://schemas.microsoft.com/office/drawing/2014/main" id="{423234BD-19BD-1B46-A114-B16BF0256595}"/>
              </a:ext>
            </a:extLst>
          </p:cNvPr>
          <p:cNvSpPr txBox="1"/>
          <p:nvPr/>
        </p:nvSpPr>
        <p:spPr>
          <a:xfrm>
            <a:off x="1328844" y="5704817"/>
            <a:ext cx="1723549" cy="246221"/>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普惠金融助力百姓美好生活</a:t>
            </a:r>
          </a:p>
        </p:txBody>
      </p:sp>
      <p:grpSp>
        <p:nvGrpSpPr>
          <p:cNvPr id="13" name="组合 12">
            <a:extLst>
              <a:ext uri="{FF2B5EF4-FFF2-40B4-BE49-F238E27FC236}">
                <a16:creationId xmlns:a16="http://schemas.microsoft.com/office/drawing/2014/main" id="{69DFC129-775B-2C48-9433-782FF39F0F51}"/>
              </a:ext>
            </a:extLst>
          </p:cNvPr>
          <p:cNvGrpSpPr/>
          <p:nvPr/>
        </p:nvGrpSpPr>
        <p:grpSpPr>
          <a:xfrm>
            <a:off x="4319746" y="5391545"/>
            <a:ext cx="3330416" cy="867270"/>
            <a:chOff x="2011828" y="5151617"/>
            <a:chExt cx="3330416" cy="867270"/>
          </a:xfrm>
        </p:grpSpPr>
        <p:sp>
          <p:nvSpPr>
            <p:cNvPr id="14" name="矩形 13">
              <a:extLst>
                <a:ext uri="{FF2B5EF4-FFF2-40B4-BE49-F238E27FC236}">
                  <a16:creationId xmlns:a16="http://schemas.microsoft.com/office/drawing/2014/main" id="{637551AE-CD93-7044-AFD6-A23F5DB5438F}"/>
                </a:ext>
              </a:extLst>
            </p:cNvPr>
            <p:cNvSpPr/>
            <p:nvPr/>
          </p:nvSpPr>
          <p:spPr>
            <a:xfrm>
              <a:off x="2017035" y="5209790"/>
              <a:ext cx="45719" cy="246221"/>
            </a:xfrm>
            <a:prstGeom prst="rect">
              <a:avLst/>
            </a:prstGeom>
            <a:gradFill flip="none" rotWithShape="1">
              <a:gsLst>
                <a:gs pos="2000">
                  <a:schemeClr val="accent5">
                    <a:lumMod val="75000"/>
                  </a:schemeClr>
                </a:gs>
                <a:gs pos="100000">
                  <a:schemeClr val="accent4">
                    <a:lumMod val="60000"/>
                    <a:lumOff val="4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5" name="文本框 14">
              <a:extLst>
                <a:ext uri="{FF2B5EF4-FFF2-40B4-BE49-F238E27FC236}">
                  <a16:creationId xmlns:a16="http://schemas.microsoft.com/office/drawing/2014/main" id="{D36D57B2-2146-854C-82FA-07F11E2F61ED}"/>
                </a:ext>
              </a:extLst>
            </p:cNvPr>
            <p:cNvSpPr txBox="1"/>
            <p:nvPr/>
          </p:nvSpPr>
          <p:spPr>
            <a:xfrm>
              <a:off x="2011828" y="5151617"/>
              <a:ext cx="710451" cy="369332"/>
            </a:xfrm>
            <a:prstGeom prst="rect">
              <a:avLst/>
            </a:prstGeom>
            <a:noFill/>
          </p:spPr>
          <p:txBody>
            <a:bodyPr wrap="none" rtlCol="0">
              <a:spAutoFit/>
            </a:bodyPr>
            <a:lstStyle/>
            <a:p>
              <a:r>
                <a:rPr kumimoji="1" lang="zh-CN" altLang="en-US" b="1" dirty="0">
                  <a:solidFill>
                    <a:schemeClr val="accent1">
                      <a:lumMod val="75000"/>
                    </a:schemeClr>
                  </a:solidFill>
                  <a:latin typeface="Microsoft YaHei" panose="020B0503020204020204" pitchFamily="34" charset="-122"/>
                  <a:ea typeface="Microsoft YaHei" panose="020B0503020204020204" pitchFamily="34" charset="-122"/>
                </a:rPr>
                <a:t>愿 景</a:t>
              </a:r>
            </a:p>
          </p:txBody>
        </p:sp>
        <p:sp>
          <p:nvSpPr>
            <p:cNvPr id="16" name="椭圆 15">
              <a:extLst>
                <a:ext uri="{FF2B5EF4-FFF2-40B4-BE49-F238E27FC236}">
                  <a16:creationId xmlns:a16="http://schemas.microsoft.com/office/drawing/2014/main" id="{10992593-A425-2946-95F5-FFBECF6E01AF}"/>
                </a:ext>
              </a:extLst>
            </p:cNvPr>
            <p:cNvSpPr/>
            <p:nvPr/>
          </p:nvSpPr>
          <p:spPr>
            <a:xfrm>
              <a:off x="2073080" y="5558118"/>
              <a:ext cx="59764" cy="59764"/>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a:extLst>
                <a:ext uri="{FF2B5EF4-FFF2-40B4-BE49-F238E27FC236}">
                  <a16:creationId xmlns:a16="http://schemas.microsoft.com/office/drawing/2014/main" id="{691F80D0-32E7-704C-A428-3D5D5116BACB}"/>
                </a:ext>
              </a:extLst>
            </p:cNvPr>
            <p:cNvSpPr txBox="1"/>
            <p:nvPr/>
          </p:nvSpPr>
          <p:spPr>
            <a:xfrm>
              <a:off x="2079812" y="5464889"/>
              <a:ext cx="3262432" cy="553998"/>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打造为客户创造价值的服务型银行</a:t>
              </a:r>
              <a:endParaRPr kumimoji="1" lang="en-US" altLang="zh-CN" sz="1000" b="1" dirty="0">
                <a:solidFill>
                  <a:schemeClr val="accent1">
                    <a:lumMod val="75000"/>
                  </a:schemeClr>
                </a:solidFill>
                <a:latin typeface="Microsoft YaHei" panose="020B0503020204020204" pitchFamily="34" charset="-122"/>
                <a:ea typeface="Microsoft YaHei" panose="020B0503020204020204" pitchFamily="34" charset="-122"/>
              </a:endParaRPr>
            </a:p>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建设具有最佳体验和卓越品牌的区域综合金融服务集团</a:t>
              </a:r>
            </a:p>
            <a:p>
              <a:endPar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endParaRPr>
            </a:p>
          </p:txBody>
        </p:sp>
      </p:grpSp>
      <p:grpSp>
        <p:nvGrpSpPr>
          <p:cNvPr id="29" name="组合 28">
            <a:extLst>
              <a:ext uri="{FF2B5EF4-FFF2-40B4-BE49-F238E27FC236}">
                <a16:creationId xmlns:a16="http://schemas.microsoft.com/office/drawing/2014/main" id="{487013A9-2198-7D48-A4D3-11D2B3578158}"/>
              </a:ext>
            </a:extLst>
          </p:cNvPr>
          <p:cNvGrpSpPr/>
          <p:nvPr/>
        </p:nvGrpSpPr>
        <p:grpSpPr>
          <a:xfrm>
            <a:off x="8352667" y="5391545"/>
            <a:ext cx="2485047" cy="713382"/>
            <a:chOff x="7795619" y="5296952"/>
            <a:chExt cx="2485047" cy="713382"/>
          </a:xfrm>
        </p:grpSpPr>
        <p:sp>
          <p:nvSpPr>
            <p:cNvPr id="19" name="矩形 18">
              <a:extLst>
                <a:ext uri="{FF2B5EF4-FFF2-40B4-BE49-F238E27FC236}">
                  <a16:creationId xmlns:a16="http://schemas.microsoft.com/office/drawing/2014/main" id="{C878368B-84F8-2544-84DE-4F355E847EE9}"/>
                </a:ext>
              </a:extLst>
            </p:cNvPr>
            <p:cNvSpPr/>
            <p:nvPr/>
          </p:nvSpPr>
          <p:spPr>
            <a:xfrm>
              <a:off x="7795619" y="5355125"/>
              <a:ext cx="45719" cy="246221"/>
            </a:xfrm>
            <a:prstGeom prst="rect">
              <a:avLst/>
            </a:prstGeom>
            <a:gradFill flip="none" rotWithShape="1">
              <a:gsLst>
                <a:gs pos="2000">
                  <a:schemeClr val="accent5">
                    <a:lumMod val="75000"/>
                  </a:schemeClr>
                </a:gs>
                <a:gs pos="100000">
                  <a:schemeClr val="accent4">
                    <a:lumMod val="60000"/>
                    <a:lumOff val="4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0" name="文本框 19">
              <a:extLst>
                <a:ext uri="{FF2B5EF4-FFF2-40B4-BE49-F238E27FC236}">
                  <a16:creationId xmlns:a16="http://schemas.microsoft.com/office/drawing/2014/main" id="{309F121C-8BEB-0840-8D0A-A7BED8EB10EA}"/>
                </a:ext>
              </a:extLst>
            </p:cNvPr>
            <p:cNvSpPr txBox="1"/>
            <p:nvPr/>
          </p:nvSpPr>
          <p:spPr>
            <a:xfrm>
              <a:off x="7818478" y="5296952"/>
              <a:ext cx="1338828" cy="369332"/>
            </a:xfrm>
            <a:prstGeom prst="rect">
              <a:avLst/>
            </a:prstGeom>
            <a:noFill/>
          </p:spPr>
          <p:txBody>
            <a:bodyPr wrap="none" rtlCol="0">
              <a:spAutoFit/>
            </a:bodyPr>
            <a:lstStyle/>
            <a:p>
              <a:r>
                <a:rPr kumimoji="1" lang="zh-CN" altLang="en-US" b="1" dirty="0">
                  <a:solidFill>
                    <a:schemeClr val="accent1">
                      <a:lumMod val="75000"/>
                    </a:schemeClr>
                  </a:solidFill>
                  <a:latin typeface="Microsoft YaHei" panose="020B0503020204020204" pitchFamily="34" charset="-122"/>
                  <a:ea typeface="Microsoft YaHei" panose="020B0503020204020204" pitchFamily="34" charset="-122"/>
                </a:rPr>
                <a:t>核心价值观</a:t>
              </a:r>
            </a:p>
          </p:txBody>
        </p:sp>
        <p:grpSp>
          <p:nvGrpSpPr>
            <p:cNvPr id="24" name="组合 23">
              <a:extLst>
                <a:ext uri="{FF2B5EF4-FFF2-40B4-BE49-F238E27FC236}">
                  <a16:creationId xmlns:a16="http://schemas.microsoft.com/office/drawing/2014/main" id="{C38013EA-E694-8846-A2EC-449050DC5A10}"/>
                </a:ext>
              </a:extLst>
            </p:cNvPr>
            <p:cNvGrpSpPr/>
            <p:nvPr/>
          </p:nvGrpSpPr>
          <p:grpSpPr>
            <a:xfrm>
              <a:off x="7851664" y="5610224"/>
              <a:ext cx="1418404" cy="400110"/>
              <a:chOff x="7851664" y="5610224"/>
              <a:chExt cx="1418404" cy="400110"/>
            </a:xfrm>
          </p:grpSpPr>
          <p:sp>
            <p:nvSpPr>
              <p:cNvPr id="21" name="椭圆 20">
                <a:extLst>
                  <a:ext uri="{FF2B5EF4-FFF2-40B4-BE49-F238E27FC236}">
                    <a16:creationId xmlns:a16="http://schemas.microsoft.com/office/drawing/2014/main" id="{05017A6C-C458-9B41-87FE-D6824B01C61E}"/>
                  </a:ext>
                </a:extLst>
              </p:cNvPr>
              <p:cNvSpPr/>
              <p:nvPr/>
            </p:nvSpPr>
            <p:spPr>
              <a:xfrm>
                <a:off x="7851664" y="5703453"/>
                <a:ext cx="59764" cy="59764"/>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a:extLst>
                  <a:ext uri="{FF2B5EF4-FFF2-40B4-BE49-F238E27FC236}">
                    <a16:creationId xmlns:a16="http://schemas.microsoft.com/office/drawing/2014/main" id="{9E4DE2C1-1B3F-D04A-9308-9EB18FCDF059}"/>
                  </a:ext>
                </a:extLst>
              </p:cNvPr>
              <p:cNvSpPr txBox="1"/>
              <p:nvPr/>
            </p:nvSpPr>
            <p:spPr>
              <a:xfrm>
                <a:off x="7881546" y="5610224"/>
                <a:ext cx="1388522" cy="400110"/>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诚信 </a:t>
                </a:r>
                <a:r>
                  <a:rPr kumimoji="1" lang="en" altLang="zh-CN" sz="1000" b="1" dirty="0">
                    <a:solidFill>
                      <a:schemeClr val="accent1">
                        <a:lumMod val="75000"/>
                      </a:schemeClr>
                    </a:solidFill>
                    <a:latin typeface="Microsoft YaHei" panose="020B0503020204020204" pitchFamily="34" charset="-122"/>
                    <a:ea typeface="Microsoft YaHei" panose="020B0503020204020204" pitchFamily="34" charset="-122"/>
                  </a:rPr>
                  <a:t>Sincerity</a:t>
                </a:r>
              </a:p>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责任 </a:t>
                </a:r>
                <a:r>
                  <a:rPr kumimoji="1" lang="en" altLang="zh-CN" sz="1000" b="1" dirty="0">
                    <a:solidFill>
                      <a:schemeClr val="accent1">
                        <a:lumMod val="75000"/>
                      </a:schemeClr>
                    </a:solidFill>
                    <a:latin typeface="Microsoft YaHei" panose="020B0503020204020204" pitchFamily="34" charset="-122"/>
                    <a:ea typeface="Microsoft YaHei" panose="020B0503020204020204" pitchFamily="34" charset="-122"/>
                  </a:rPr>
                  <a:t>Responsibility</a:t>
                </a:r>
                <a:endPar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23" name="椭圆 22">
                <a:extLst>
                  <a:ext uri="{FF2B5EF4-FFF2-40B4-BE49-F238E27FC236}">
                    <a16:creationId xmlns:a16="http://schemas.microsoft.com/office/drawing/2014/main" id="{54FFC9E0-AEB8-5640-ADE6-97B0FC4715D9}"/>
                  </a:ext>
                </a:extLst>
              </p:cNvPr>
              <p:cNvSpPr/>
              <p:nvPr/>
            </p:nvSpPr>
            <p:spPr>
              <a:xfrm>
                <a:off x="7851664" y="5853925"/>
                <a:ext cx="59764" cy="59764"/>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25" name="组合 24">
              <a:extLst>
                <a:ext uri="{FF2B5EF4-FFF2-40B4-BE49-F238E27FC236}">
                  <a16:creationId xmlns:a16="http://schemas.microsoft.com/office/drawing/2014/main" id="{3ABEF6EE-5E08-8A4B-B078-740594E77F02}"/>
                </a:ext>
              </a:extLst>
            </p:cNvPr>
            <p:cNvGrpSpPr/>
            <p:nvPr/>
          </p:nvGrpSpPr>
          <p:grpSpPr>
            <a:xfrm>
              <a:off x="9221335" y="5610224"/>
              <a:ext cx="1059331" cy="400110"/>
              <a:chOff x="7851664" y="5610224"/>
              <a:chExt cx="1059331" cy="400110"/>
            </a:xfrm>
          </p:grpSpPr>
          <p:sp>
            <p:nvSpPr>
              <p:cNvPr id="26" name="椭圆 25">
                <a:extLst>
                  <a:ext uri="{FF2B5EF4-FFF2-40B4-BE49-F238E27FC236}">
                    <a16:creationId xmlns:a16="http://schemas.microsoft.com/office/drawing/2014/main" id="{6F3D8F2E-F8C0-C546-8511-18A7F2FEAB6D}"/>
                  </a:ext>
                </a:extLst>
              </p:cNvPr>
              <p:cNvSpPr/>
              <p:nvPr/>
            </p:nvSpPr>
            <p:spPr>
              <a:xfrm>
                <a:off x="7851664" y="5703453"/>
                <a:ext cx="59764" cy="59764"/>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文本框 26">
                <a:extLst>
                  <a:ext uri="{FF2B5EF4-FFF2-40B4-BE49-F238E27FC236}">
                    <a16:creationId xmlns:a16="http://schemas.microsoft.com/office/drawing/2014/main" id="{56256369-DA46-B044-AD27-F77E6E925CE6}"/>
                  </a:ext>
                </a:extLst>
              </p:cNvPr>
              <p:cNvSpPr txBox="1"/>
              <p:nvPr/>
            </p:nvSpPr>
            <p:spPr>
              <a:xfrm>
                <a:off x="7881546" y="5610224"/>
                <a:ext cx="1029449" cy="400110"/>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创新 </a:t>
                </a:r>
                <a:r>
                  <a:rPr kumimoji="1" lang="en" altLang="zh-CN" sz="1000" b="1" dirty="0">
                    <a:solidFill>
                      <a:schemeClr val="accent1">
                        <a:lumMod val="75000"/>
                      </a:schemeClr>
                    </a:solidFill>
                    <a:latin typeface="Microsoft YaHei" panose="020B0503020204020204" pitchFamily="34" charset="-122"/>
                    <a:ea typeface="Microsoft YaHei" panose="020B0503020204020204" pitchFamily="34" charset="-122"/>
                  </a:rPr>
                  <a:t>Creation</a:t>
                </a:r>
              </a:p>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共赢 </a:t>
                </a:r>
                <a:r>
                  <a:rPr kumimoji="1" lang="en" altLang="zh-CN" sz="1000" b="1" dirty="0">
                    <a:solidFill>
                      <a:schemeClr val="accent1">
                        <a:lumMod val="75000"/>
                      </a:schemeClr>
                    </a:solidFill>
                    <a:latin typeface="Microsoft YaHei" panose="020B0503020204020204" pitchFamily="34" charset="-122"/>
                    <a:ea typeface="Microsoft YaHei" panose="020B0503020204020204" pitchFamily="34" charset="-122"/>
                  </a:rPr>
                  <a:t>Benefit</a:t>
                </a:r>
                <a:endPar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28" name="椭圆 27">
                <a:extLst>
                  <a:ext uri="{FF2B5EF4-FFF2-40B4-BE49-F238E27FC236}">
                    <a16:creationId xmlns:a16="http://schemas.microsoft.com/office/drawing/2014/main" id="{408AE85A-FF5F-A745-B5CB-25FE31CF6F12}"/>
                  </a:ext>
                </a:extLst>
              </p:cNvPr>
              <p:cNvSpPr/>
              <p:nvPr/>
            </p:nvSpPr>
            <p:spPr>
              <a:xfrm>
                <a:off x="7851664" y="5853925"/>
                <a:ext cx="59764" cy="59764"/>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spTree>
    <p:extLst>
      <p:ext uri="{BB962C8B-B14F-4D97-AF65-F5344CB8AC3E}">
        <p14:creationId xmlns:p14="http://schemas.microsoft.com/office/powerpoint/2010/main" val="1654539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49098A6-9484-C50E-874B-49A648C9A11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41474"/>
            <a:ext cx="12270258" cy="6899473"/>
          </a:xfrm>
          <a:prstGeom prst="rect">
            <a:avLst/>
          </a:prstGeom>
        </p:spPr>
      </p:pic>
      <p:pic>
        <p:nvPicPr>
          <p:cNvPr id="11" name="图片 10">
            <a:extLst>
              <a:ext uri="{FF2B5EF4-FFF2-40B4-BE49-F238E27FC236}">
                <a16:creationId xmlns:a16="http://schemas.microsoft.com/office/drawing/2014/main" id="{01D7EE6E-F48C-D02F-EF7F-1661594C362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880936" y="-50488"/>
            <a:ext cx="2389322" cy="6912423"/>
          </a:xfrm>
          <a:prstGeom prst="rect">
            <a:avLst/>
          </a:prstGeom>
        </p:spPr>
      </p:pic>
      <p:pic>
        <p:nvPicPr>
          <p:cNvPr id="7" name="图片 6">
            <a:extLst>
              <a:ext uri="{FF2B5EF4-FFF2-40B4-BE49-F238E27FC236}">
                <a16:creationId xmlns:a16="http://schemas.microsoft.com/office/drawing/2014/main" id="{492F48BA-5D83-8D32-703D-22296723A16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45154" y="4259738"/>
            <a:ext cx="1821003" cy="1872540"/>
          </a:xfrm>
          <a:prstGeom prst="rect">
            <a:avLst/>
          </a:prstGeom>
        </p:spPr>
      </p:pic>
      <p:pic>
        <p:nvPicPr>
          <p:cNvPr id="6" name="图片 5">
            <a:extLst>
              <a:ext uri="{FF2B5EF4-FFF2-40B4-BE49-F238E27FC236}">
                <a16:creationId xmlns:a16="http://schemas.microsoft.com/office/drawing/2014/main" id="{FA502F88-AA5B-9784-6FF6-659CFE8BD15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45154" y="2587557"/>
            <a:ext cx="1821003" cy="1872540"/>
          </a:xfrm>
          <a:prstGeom prst="rect">
            <a:avLst/>
          </a:prstGeom>
        </p:spPr>
      </p:pic>
      <p:pic>
        <p:nvPicPr>
          <p:cNvPr id="2" name="图片 1">
            <a:extLst>
              <a:ext uri="{FF2B5EF4-FFF2-40B4-BE49-F238E27FC236}">
                <a16:creationId xmlns:a16="http://schemas.microsoft.com/office/drawing/2014/main" id="{1E43E42F-6621-C757-C83B-02C13448F0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45154" y="865761"/>
            <a:ext cx="1821003" cy="1872540"/>
          </a:xfrm>
          <a:prstGeom prst="rect">
            <a:avLst/>
          </a:prstGeom>
        </p:spPr>
      </p:pic>
      <p:sp>
        <p:nvSpPr>
          <p:cNvPr id="8" name="文本框 7">
            <a:extLst>
              <a:ext uri="{FF2B5EF4-FFF2-40B4-BE49-F238E27FC236}">
                <a16:creationId xmlns:a16="http://schemas.microsoft.com/office/drawing/2014/main" id="{347D0604-117E-7C84-47E4-1ABE55DB526C}"/>
              </a:ext>
            </a:extLst>
          </p:cNvPr>
          <p:cNvSpPr txBox="1"/>
          <p:nvPr/>
        </p:nvSpPr>
        <p:spPr>
          <a:xfrm>
            <a:off x="2130926" y="1635234"/>
            <a:ext cx="6424138" cy="2829685"/>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上海农商银行贯彻“谋科创就是谋未来”理念，为新质生产力提供从成果转化到上市辅导的全周期陪伴：</a:t>
            </a:r>
            <a:r>
              <a:rPr lang="zh-CN" altLang="en-US" sz="1200" b="1" dirty="0">
                <a:solidFill>
                  <a:srgbClr val="585758"/>
                </a:solidFill>
                <a:latin typeface="Microsoft YaHei" panose="020B0503020204020204" pitchFamily="34" charset="-122"/>
                <a:ea typeface="Microsoft YaHei" panose="020B0503020204020204" pitchFamily="34" charset="-122"/>
                <a:cs typeface="微软雅黑" panose="020B0503020204020204" charset="-122"/>
              </a:rPr>
              <a:t>深耕科技企业经营服务能力，</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塑造“伙伴型”一体化经营模式，为不同生命周期的科技型企业提供“融资</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融智”的综合解决方案。</a:t>
            </a:r>
            <a:r>
              <a:rPr lang="zh-CN" altLang="en-US" sz="1200" b="1" dirty="0">
                <a:solidFill>
                  <a:srgbClr val="585758"/>
                </a:solidFill>
                <a:latin typeface="微软雅黑" panose="020B0503020204020204" charset="-122"/>
                <a:ea typeface="微软雅黑" panose="020B0503020204020204" charset="-122"/>
                <a:cs typeface="微软雅黑" panose="020B0503020204020204" charset="-122"/>
              </a:rPr>
              <a:t>强化科技创新策源支持力度，</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首创“捐赠</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服务，联合生态圈伙伴赋能，为金融资源最稀缺、服务难度最大的“</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0-1</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阶段”成果转化项目及初创期科技企业提供差异化服务。</a:t>
            </a:r>
            <a:r>
              <a:rPr lang="zh-CN" altLang="en-US" sz="1200" b="1" dirty="0">
                <a:solidFill>
                  <a:srgbClr val="585758"/>
                </a:solidFill>
                <a:latin typeface="微软雅黑" panose="020B0503020204020204" charset="-122"/>
                <a:ea typeface="微软雅黑" panose="020B0503020204020204" charset="-122"/>
                <a:cs typeface="微软雅黑" panose="020B0503020204020204" charset="-122"/>
              </a:rPr>
              <a:t>做活“鑫动能”赋能生态，</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上线“鑫动能</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线上赋能平台，紧扣“五专服务</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六维赋能”理念，聚力打造以科技企业为核心的“鑫生态”合作生态圈。</a:t>
            </a:r>
            <a:r>
              <a:rPr lang="zh-CN" altLang="en-US" sz="1200" b="1" dirty="0">
                <a:solidFill>
                  <a:srgbClr val="585758"/>
                </a:solidFill>
                <a:latin typeface="微软雅黑" panose="020B0503020204020204" charset="-122"/>
                <a:ea typeface="微软雅黑" panose="020B0503020204020204" charset="-122"/>
                <a:cs typeface="微软雅黑" panose="020B0503020204020204" charset="-122"/>
              </a:rPr>
              <a:t>优化科技金融创新产品矩阵，</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精准匹配企业不同阶段的差异化诉求。</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年末，科技贷款客户</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5787</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家，科技贷款余额超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1212</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亿元，“鑫动能”客户</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1245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户，知识产权质押贷款余额和户数连续</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年位列上海第一。</a:t>
            </a:r>
          </a:p>
        </p:txBody>
      </p:sp>
      <p:sp>
        <p:nvSpPr>
          <p:cNvPr id="9" name="文本框 8">
            <a:extLst>
              <a:ext uri="{FF2B5EF4-FFF2-40B4-BE49-F238E27FC236}">
                <a16:creationId xmlns:a16="http://schemas.microsoft.com/office/drawing/2014/main" id="{92D846AC-2AE2-A992-7CFB-594B22011372}"/>
              </a:ext>
            </a:extLst>
          </p:cNvPr>
          <p:cNvSpPr txBox="1"/>
          <p:nvPr/>
        </p:nvSpPr>
        <p:spPr>
          <a:xfrm>
            <a:off x="2087495" y="1149431"/>
            <a:ext cx="4083169"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做专以科创金融为特色的科技金融服务体系</a:t>
            </a:r>
          </a:p>
        </p:txBody>
      </p:sp>
      <p:sp>
        <p:nvSpPr>
          <p:cNvPr id="10" name="椭圆 9">
            <a:extLst>
              <a:ext uri="{FF2B5EF4-FFF2-40B4-BE49-F238E27FC236}">
                <a16:creationId xmlns:a16="http://schemas.microsoft.com/office/drawing/2014/main" id="{173720D8-89A8-B485-8E49-39E0A15FCD88}"/>
              </a:ext>
            </a:extLst>
          </p:cNvPr>
          <p:cNvSpPr/>
          <p:nvPr/>
        </p:nvSpPr>
        <p:spPr>
          <a:xfrm>
            <a:off x="2040625" y="1272249"/>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27" name="组合 26">
            <a:extLst>
              <a:ext uri="{FF2B5EF4-FFF2-40B4-BE49-F238E27FC236}">
                <a16:creationId xmlns:a16="http://schemas.microsoft.com/office/drawing/2014/main" id="{5F1B7C86-CE4F-9F7D-39F9-B9FE4913E996}"/>
              </a:ext>
            </a:extLst>
          </p:cNvPr>
          <p:cNvGrpSpPr/>
          <p:nvPr/>
        </p:nvGrpSpPr>
        <p:grpSpPr>
          <a:xfrm>
            <a:off x="9222544" y="1487985"/>
            <a:ext cx="1164937" cy="597195"/>
            <a:chOff x="1654998" y="1487985"/>
            <a:chExt cx="1164937" cy="597195"/>
          </a:xfrm>
        </p:grpSpPr>
        <p:sp>
          <p:nvSpPr>
            <p:cNvPr id="16" name="文本框 15">
              <a:extLst>
                <a:ext uri="{FF2B5EF4-FFF2-40B4-BE49-F238E27FC236}">
                  <a16:creationId xmlns:a16="http://schemas.microsoft.com/office/drawing/2014/main" id="{2FF46120-ACC9-6EAE-EF7B-9D6EDDEA0E70}"/>
                </a:ext>
              </a:extLst>
            </p:cNvPr>
            <p:cNvSpPr txBox="1"/>
            <p:nvPr/>
          </p:nvSpPr>
          <p:spPr>
            <a:xfrm>
              <a:off x="1706871" y="1838959"/>
              <a:ext cx="95410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科技贷款客户</a:t>
              </a:r>
            </a:p>
          </p:txBody>
        </p:sp>
        <p:sp>
          <p:nvSpPr>
            <p:cNvPr id="17" name="文本框 16">
              <a:extLst>
                <a:ext uri="{FF2B5EF4-FFF2-40B4-BE49-F238E27FC236}">
                  <a16:creationId xmlns:a16="http://schemas.microsoft.com/office/drawing/2014/main" id="{2162D5A3-AE9C-A53C-1538-038D60A9CEC4}"/>
                </a:ext>
              </a:extLst>
            </p:cNvPr>
            <p:cNvSpPr txBox="1"/>
            <p:nvPr/>
          </p:nvSpPr>
          <p:spPr>
            <a:xfrm>
              <a:off x="1654998" y="1487985"/>
              <a:ext cx="941283" cy="461665"/>
            </a:xfrm>
            <a:prstGeom prst="rect">
              <a:avLst/>
            </a:prstGeom>
            <a:noFill/>
          </p:spPr>
          <p:txBody>
            <a:bodyPr wrap="none" rtlCol="0">
              <a:spAutoFit/>
            </a:bodyPr>
            <a:lstStyle/>
            <a:p>
              <a:r>
                <a:rPr kumimoji="1" lang="en-US" altLang="zh-CN" sz="2400" b="1" dirty="0">
                  <a:solidFill>
                    <a:srgbClr val="1A69B8"/>
                  </a:solidFill>
                  <a:latin typeface="Microsoft YaHei" panose="020B0503020204020204" pitchFamily="34" charset="-122"/>
                  <a:ea typeface="Microsoft YaHei" panose="020B0503020204020204" pitchFamily="34" charset="-122"/>
                </a:rPr>
                <a:t>5787</a:t>
              </a:r>
              <a:endParaRPr kumimoji="1" lang="zh-CN" altLang="en-US" sz="2400" b="1" dirty="0">
                <a:solidFill>
                  <a:srgbClr val="1A69B8"/>
                </a:solidFill>
                <a:latin typeface="Microsoft YaHei" panose="020B0503020204020204" pitchFamily="34" charset="-122"/>
                <a:ea typeface="Microsoft YaHei" panose="020B0503020204020204" pitchFamily="34" charset="-122"/>
              </a:endParaRPr>
            </a:p>
          </p:txBody>
        </p:sp>
        <p:sp>
          <p:nvSpPr>
            <p:cNvPr id="18" name="文本框 17">
              <a:extLst>
                <a:ext uri="{FF2B5EF4-FFF2-40B4-BE49-F238E27FC236}">
                  <a16:creationId xmlns:a16="http://schemas.microsoft.com/office/drawing/2014/main" id="{BE621E0F-CD78-A41B-16AC-DB5F9C533A47}"/>
                </a:ext>
              </a:extLst>
            </p:cNvPr>
            <p:cNvSpPr txBox="1"/>
            <p:nvPr/>
          </p:nvSpPr>
          <p:spPr>
            <a:xfrm flipH="1">
              <a:off x="2396611" y="1663602"/>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家</a:t>
              </a:r>
            </a:p>
          </p:txBody>
        </p:sp>
      </p:grpSp>
      <p:grpSp>
        <p:nvGrpSpPr>
          <p:cNvPr id="34" name="组合 33">
            <a:extLst>
              <a:ext uri="{FF2B5EF4-FFF2-40B4-BE49-F238E27FC236}">
                <a16:creationId xmlns:a16="http://schemas.microsoft.com/office/drawing/2014/main" id="{4232C889-37EC-1072-78A8-D0EA8318C60A}"/>
              </a:ext>
            </a:extLst>
          </p:cNvPr>
          <p:cNvGrpSpPr/>
          <p:nvPr/>
        </p:nvGrpSpPr>
        <p:grpSpPr>
          <a:xfrm>
            <a:off x="9222544" y="3195977"/>
            <a:ext cx="1164937" cy="612495"/>
            <a:chOff x="1654998" y="1472685"/>
            <a:chExt cx="1164937" cy="612495"/>
          </a:xfrm>
        </p:grpSpPr>
        <p:sp>
          <p:nvSpPr>
            <p:cNvPr id="35" name="文本框 34">
              <a:extLst>
                <a:ext uri="{FF2B5EF4-FFF2-40B4-BE49-F238E27FC236}">
                  <a16:creationId xmlns:a16="http://schemas.microsoft.com/office/drawing/2014/main" id="{1BD7693D-30D2-F4CB-322E-C63D45A0E94E}"/>
                </a:ext>
              </a:extLst>
            </p:cNvPr>
            <p:cNvSpPr txBox="1"/>
            <p:nvPr/>
          </p:nvSpPr>
          <p:spPr>
            <a:xfrm>
              <a:off x="1716919" y="1838959"/>
              <a:ext cx="95410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科技贷款余额</a:t>
              </a:r>
            </a:p>
          </p:txBody>
        </p:sp>
        <p:sp>
          <p:nvSpPr>
            <p:cNvPr id="36" name="文本框 35">
              <a:extLst>
                <a:ext uri="{FF2B5EF4-FFF2-40B4-BE49-F238E27FC236}">
                  <a16:creationId xmlns:a16="http://schemas.microsoft.com/office/drawing/2014/main" id="{E9E383B3-A6D9-E884-731C-38585DD395E7}"/>
                </a:ext>
              </a:extLst>
            </p:cNvPr>
            <p:cNvSpPr txBox="1"/>
            <p:nvPr/>
          </p:nvSpPr>
          <p:spPr>
            <a:xfrm>
              <a:off x="1654998" y="1487985"/>
              <a:ext cx="941283" cy="461665"/>
            </a:xfrm>
            <a:prstGeom prst="rect">
              <a:avLst/>
            </a:prstGeom>
            <a:noFill/>
          </p:spPr>
          <p:txBody>
            <a:bodyPr wrap="none" rtlCol="0">
              <a:spAutoFit/>
            </a:bodyPr>
            <a:lstStyle/>
            <a:p>
              <a:r>
                <a:rPr kumimoji="1" lang="en-US" altLang="zh-CN" sz="2400" b="1" dirty="0">
                  <a:solidFill>
                    <a:srgbClr val="1A69B8"/>
                  </a:solidFill>
                  <a:latin typeface="Microsoft YaHei" panose="020B0503020204020204" pitchFamily="34" charset="-122"/>
                  <a:ea typeface="Microsoft YaHei" panose="020B0503020204020204" pitchFamily="34" charset="-122"/>
                </a:rPr>
                <a:t>1212</a:t>
              </a:r>
              <a:endParaRPr kumimoji="1" lang="zh-CN" altLang="en-US" sz="2400" b="1" dirty="0">
                <a:solidFill>
                  <a:srgbClr val="1A69B8"/>
                </a:solidFill>
                <a:latin typeface="Microsoft YaHei" panose="020B0503020204020204" pitchFamily="34" charset="-122"/>
                <a:ea typeface="Microsoft YaHei" panose="020B0503020204020204" pitchFamily="34" charset="-122"/>
              </a:endParaRPr>
            </a:p>
          </p:txBody>
        </p:sp>
        <p:sp>
          <p:nvSpPr>
            <p:cNvPr id="37" name="文本框 36">
              <a:extLst>
                <a:ext uri="{FF2B5EF4-FFF2-40B4-BE49-F238E27FC236}">
                  <a16:creationId xmlns:a16="http://schemas.microsoft.com/office/drawing/2014/main" id="{0E5F0D1C-7A85-8D05-62EE-2835810839A9}"/>
                </a:ext>
              </a:extLst>
            </p:cNvPr>
            <p:cNvSpPr txBox="1"/>
            <p:nvPr/>
          </p:nvSpPr>
          <p:spPr>
            <a:xfrm flipH="1">
              <a:off x="2396611" y="1663602"/>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亿</a:t>
              </a:r>
            </a:p>
          </p:txBody>
        </p:sp>
        <p:sp>
          <p:nvSpPr>
            <p:cNvPr id="46" name="文本框 45">
              <a:extLst>
                <a:ext uri="{FF2B5EF4-FFF2-40B4-BE49-F238E27FC236}">
                  <a16:creationId xmlns:a16="http://schemas.microsoft.com/office/drawing/2014/main" id="{96CD695C-1B86-5746-9954-BB7C5CFE1ED1}"/>
                </a:ext>
              </a:extLst>
            </p:cNvPr>
            <p:cNvSpPr txBox="1"/>
            <p:nvPr/>
          </p:nvSpPr>
          <p:spPr>
            <a:xfrm flipH="1">
              <a:off x="2386562" y="1472685"/>
              <a:ext cx="423324" cy="276999"/>
            </a:xfrm>
            <a:prstGeom prst="rect">
              <a:avLst/>
            </a:prstGeom>
            <a:noFill/>
          </p:spPr>
          <p:txBody>
            <a:bodyPr wrap="square" rtlCol="0">
              <a:spAutoFit/>
            </a:bodyPr>
            <a:lstStyle/>
            <a:p>
              <a:r>
                <a:rPr kumimoji="1" lang="en-US" altLang="zh-CN" sz="1200" b="1" dirty="0">
                  <a:solidFill>
                    <a:srgbClr val="1A69B8"/>
                  </a:solidFill>
                  <a:latin typeface="Microsoft YaHei" panose="020B0503020204020204" pitchFamily="34" charset="-122"/>
                  <a:ea typeface="Microsoft YaHei" panose="020B0503020204020204" pitchFamily="34" charset="-122"/>
                </a:rPr>
                <a:t>+</a:t>
              </a:r>
              <a:endParaRPr kumimoji="1" lang="zh-CN" altLang="en-US" sz="1200" b="1" dirty="0">
                <a:solidFill>
                  <a:srgbClr val="1A69B8"/>
                </a:solidFill>
                <a:latin typeface="Microsoft YaHei" panose="020B0503020204020204" pitchFamily="34" charset="-122"/>
                <a:ea typeface="Microsoft YaHei" panose="020B0503020204020204" pitchFamily="34" charset="-122"/>
              </a:endParaRPr>
            </a:p>
          </p:txBody>
        </p:sp>
      </p:grpSp>
      <p:grpSp>
        <p:nvGrpSpPr>
          <p:cNvPr id="39" name="组合 38">
            <a:extLst>
              <a:ext uri="{FF2B5EF4-FFF2-40B4-BE49-F238E27FC236}">
                <a16:creationId xmlns:a16="http://schemas.microsoft.com/office/drawing/2014/main" id="{C97011C0-7780-3BAA-90BF-6311BDAA9339}"/>
              </a:ext>
            </a:extLst>
          </p:cNvPr>
          <p:cNvGrpSpPr/>
          <p:nvPr/>
        </p:nvGrpSpPr>
        <p:grpSpPr>
          <a:xfrm>
            <a:off x="9171722" y="4875791"/>
            <a:ext cx="1215759" cy="597195"/>
            <a:chOff x="1604176" y="1487985"/>
            <a:chExt cx="1215759" cy="597195"/>
          </a:xfrm>
        </p:grpSpPr>
        <p:sp>
          <p:nvSpPr>
            <p:cNvPr id="40" name="文本框 39">
              <a:extLst>
                <a:ext uri="{FF2B5EF4-FFF2-40B4-BE49-F238E27FC236}">
                  <a16:creationId xmlns:a16="http://schemas.microsoft.com/office/drawing/2014/main" id="{BA118F14-8178-5A99-DCFA-56DB070589A8}"/>
                </a:ext>
              </a:extLst>
            </p:cNvPr>
            <p:cNvSpPr txBox="1"/>
            <p:nvPr/>
          </p:nvSpPr>
          <p:spPr>
            <a:xfrm>
              <a:off x="1604176" y="1838959"/>
              <a:ext cx="1082348"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“鑫动能”客户</a:t>
              </a:r>
            </a:p>
          </p:txBody>
        </p:sp>
        <p:sp>
          <p:nvSpPr>
            <p:cNvPr id="41" name="文本框 40">
              <a:extLst>
                <a:ext uri="{FF2B5EF4-FFF2-40B4-BE49-F238E27FC236}">
                  <a16:creationId xmlns:a16="http://schemas.microsoft.com/office/drawing/2014/main" id="{3FB4E229-44B0-3A32-233D-54860926D54C}"/>
                </a:ext>
              </a:extLst>
            </p:cNvPr>
            <p:cNvSpPr txBox="1"/>
            <p:nvPr/>
          </p:nvSpPr>
          <p:spPr>
            <a:xfrm>
              <a:off x="1654998" y="1487985"/>
              <a:ext cx="941283" cy="461665"/>
            </a:xfrm>
            <a:prstGeom prst="rect">
              <a:avLst/>
            </a:prstGeom>
            <a:noFill/>
          </p:spPr>
          <p:txBody>
            <a:bodyPr wrap="none" rtlCol="0">
              <a:spAutoFit/>
            </a:bodyPr>
            <a:lstStyle/>
            <a:p>
              <a:r>
                <a:rPr kumimoji="1" lang="en-US" altLang="zh-CN" sz="2400" b="1" dirty="0">
                  <a:solidFill>
                    <a:srgbClr val="1A69B8"/>
                  </a:solidFill>
                  <a:latin typeface="Microsoft YaHei" panose="020B0503020204020204" pitchFamily="34" charset="-122"/>
                  <a:ea typeface="Microsoft YaHei" panose="020B0503020204020204" pitchFamily="34" charset="-122"/>
                </a:rPr>
                <a:t>1245</a:t>
              </a:r>
              <a:endParaRPr kumimoji="1" lang="zh-CN" altLang="en-US" sz="2400" b="1" dirty="0">
                <a:solidFill>
                  <a:srgbClr val="1A69B8"/>
                </a:solidFill>
                <a:latin typeface="Microsoft YaHei" panose="020B0503020204020204" pitchFamily="34" charset="-122"/>
                <a:ea typeface="Microsoft YaHei" panose="020B0503020204020204" pitchFamily="34" charset="-122"/>
              </a:endParaRPr>
            </a:p>
          </p:txBody>
        </p:sp>
        <p:sp>
          <p:nvSpPr>
            <p:cNvPr id="42" name="文本框 41">
              <a:extLst>
                <a:ext uri="{FF2B5EF4-FFF2-40B4-BE49-F238E27FC236}">
                  <a16:creationId xmlns:a16="http://schemas.microsoft.com/office/drawing/2014/main" id="{18828526-7860-94E5-7C65-6EA26ED8CD37}"/>
                </a:ext>
              </a:extLst>
            </p:cNvPr>
            <p:cNvSpPr txBox="1"/>
            <p:nvPr/>
          </p:nvSpPr>
          <p:spPr>
            <a:xfrm flipH="1">
              <a:off x="2396611" y="1663602"/>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户</a:t>
              </a:r>
            </a:p>
          </p:txBody>
        </p:sp>
      </p:grpSp>
    </p:spTree>
    <p:extLst>
      <p:ext uri="{BB962C8B-B14F-4D97-AF65-F5344CB8AC3E}">
        <p14:creationId xmlns:p14="http://schemas.microsoft.com/office/powerpoint/2010/main" val="3519910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3780C4C-EC51-9588-3533-3625B667333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 y="-7360"/>
            <a:ext cx="12228513" cy="6876000"/>
          </a:xfrm>
          <a:prstGeom prst="rect">
            <a:avLst/>
          </a:prstGeom>
        </p:spPr>
      </p:pic>
      <p:pic>
        <p:nvPicPr>
          <p:cNvPr id="2" name="图片 1">
            <a:extLst>
              <a:ext uri="{FF2B5EF4-FFF2-40B4-BE49-F238E27FC236}">
                <a16:creationId xmlns:a16="http://schemas.microsoft.com/office/drawing/2014/main" id="{5BEA641B-8CA1-4602-2F92-9603C206D17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737498" y="2906288"/>
            <a:ext cx="1887054" cy="1225178"/>
          </a:xfrm>
          <a:prstGeom prst="rect">
            <a:avLst/>
          </a:prstGeom>
        </p:spPr>
      </p:pic>
      <p:sp>
        <p:nvSpPr>
          <p:cNvPr id="6" name="文本框 5">
            <a:extLst>
              <a:ext uri="{FF2B5EF4-FFF2-40B4-BE49-F238E27FC236}">
                <a16:creationId xmlns:a16="http://schemas.microsoft.com/office/drawing/2014/main" id="{B4C7D2F9-B0F7-C1D2-3FED-A30ED1BA9514}"/>
              </a:ext>
            </a:extLst>
          </p:cNvPr>
          <p:cNvSpPr txBox="1"/>
          <p:nvPr/>
        </p:nvSpPr>
        <p:spPr>
          <a:xfrm>
            <a:off x="1166284" y="3395074"/>
            <a:ext cx="8007860" cy="2829685"/>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上海农商银行以“打造长三角最具绿色发展底色的银行”为目标，重点支持基础设施绿色升级产业、清洁能源产业和生态环境产业。</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年，发布“绿鑫同舟”品牌，综合运用绿色货币政策工具积极支持绿色产业发展；发行</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40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绿色金融债，降低绿色信贷经营成本；落地上海市首笔取水权质押贷款、上海市首笔“气候贷”，发行全国首笔挂钩长三角日气温指数的结构性存款产品，利用可持续挂钩贷款支持民营航空业客户低碳转型；绿色金融管理数字化水平迈上新台阶，</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风险实现量化穿透管理，连续三年开展气候风险压力测试、碳核算和环境效益测算，测算及披露走在同业前列。</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年末，集团绿色金融服务总额超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1000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亿元，其中，绿色信贷余额超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687</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亿元，表内绿色债券投资余额超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165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a:t>
            </a:r>
          </a:p>
        </p:txBody>
      </p:sp>
      <p:sp>
        <p:nvSpPr>
          <p:cNvPr id="7" name="文本框 6">
            <a:extLst>
              <a:ext uri="{FF2B5EF4-FFF2-40B4-BE49-F238E27FC236}">
                <a16:creationId xmlns:a16="http://schemas.microsoft.com/office/drawing/2014/main" id="{05983F8A-2BED-DE89-F96A-946161C90007}"/>
              </a:ext>
            </a:extLst>
          </p:cNvPr>
          <p:cNvSpPr txBox="1"/>
          <p:nvPr/>
        </p:nvSpPr>
        <p:spPr>
          <a:xfrm>
            <a:off x="1122853" y="3004593"/>
            <a:ext cx="4698722"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做实以绿色金融为底色的可持续发展金融服务体系</a:t>
            </a:r>
          </a:p>
        </p:txBody>
      </p:sp>
      <p:sp>
        <p:nvSpPr>
          <p:cNvPr id="8" name="椭圆 7">
            <a:extLst>
              <a:ext uri="{FF2B5EF4-FFF2-40B4-BE49-F238E27FC236}">
                <a16:creationId xmlns:a16="http://schemas.microsoft.com/office/drawing/2014/main" id="{36ECB693-37EF-3B59-0778-D9365DC97BF5}"/>
              </a:ext>
            </a:extLst>
          </p:cNvPr>
          <p:cNvSpPr/>
          <p:nvPr/>
        </p:nvSpPr>
        <p:spPr>
          <a:xfrm>
            <a:off x="1075983" y="3127411"/>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24" name="组合 23">
            <a:extLst>
              <a:ext uri="{FF2B5EF4-FFF2-40B4-BE49-F238E27FC236}">
                <a16:creationId xmlns:a16="http://schemas.microsoft.com/office/drawing/2014/main" id="{78A5368D-18F3-D696-D862-F58A1954E3D8}"/>
              </a:ext>
            </a:extLst>
          </p:cNvPr>
          <p:cNvGrpSpPr/>
          <p:nvPr/>
        </p:nvGrpSpPr>
        <p:grpSpPr>
          <a:xfrm>
            <a:off x="10148402" y="3055955"/>
            <a:ext cx="1202803" cy="599333"/>
            <a:chOff x="10129991" y="3055955"/>
            <a:chExt cx="1202803" cy="599333"/>
          </a:xfrm>
        </p:grpSpPr>
        <p:sp>
          <p:nvSpPr>
            <p:cNvPr id="15" name="文本框 14">
              <a:extLst>
                <a:ext uri="{FF2B5EF4-FFF2-40B4-BE49-F238E27FC236}">
                  <a16:creationId xmlns:a16="http://schemas.microsoft.com/office/drawing/2014/main" id="{2F2574F9-EC59-4287-7F09-01F77D5C50E4}"/>
                </a:ext>
              </a:extLst>
            </p:cNvPr>
            <p:cNvSpPr txBox="1"/>
            <p:nvPr/>
          </p:nvSpPr>
          <p:spPr>
            <a:xfrm>
              <a:off x="10142636" y="3424456"/>
              <a:ext cx="1107996" cy="230832"/>
            </a:xfrm>
            <a:prstGeom prst="rect">
              <a:avLst/>
            </a:prstGeom>
            <a:noFill/>
          </p:spPr>
          <p:txBody>
            <a:bodyPr wrap="none" rtlCol="0">
              <a:spAutoFit/>
            </a:bodyPr>
            <a:lstStyle/>
            <a:p>
              <a:r>
                <a:rPr kumimoji="1" lang="zh-CN" altLang="en-US" sz="900" b="1" dirty="0">
                  <a:solidFill>
                    <a:srgbClr val="0056A2"/>
                  </a:solidFill>
                  <a:latin typeface="Microsoft YaHei" panose="020B0503020204020204" pitchFamily="34" charset="-122"/>
                  <a:ea typeface="Microsoft YaHei" panose="020B0503020204020204" pitchFamily="34" charset="-122"/>
                </a:rPr>
                <a:t>绿色金融服务总额</a:t>
              </a:r>
            </a:p>
          </p:txBody>
        </p:sp>
        <p:sp>
          <p:nvSpPr>
            <p:cNvPr id="16" name="文本框 15">
              <a:extLst>
                <a:ext uri="{FF2B5EF4-FFF2-40B4-BE49-F238E27FC236}">
                  <a16:creationId xmlns:a16="http://schemas.microsoft.com/office/drawing/2014/main" id="{62214377-36A4-B6E2-ED92-8819D7632AD3}"/>
                </a:ext>
              </a:extLst>
            </p:cNvPr>
            <p:cNvSpPr txBox="1"/>
            <p:nvPr/>
          </p:nvSpPr>
          <p:spPr>
            <a:xfrm>
              <a:off x="10129991" y="3084375"/>
              <a:ext cx="941283" cy="461665"/>
            </a:xfrm>
            <a:prstGeom prst="rect">
              <a:avLst/>
            </a:prstGeom>
            <a:noFill/>
          </p:spPr>
          <p:txBody>
            <a:bodyPr wrap="none" rtlCol="0">
              <a:spAutoFit/>
            </a:bodyPr>
            <a:lstStyle/>
            <a:p>
              <a:r>
                <a:rPr kumimoji="1" lang="en-US" altLang="zh-CN" sz="2400" b="1" dirty="0">
                  <a:solidFill>
                    <a:srgbClr val="0056A2"/>
                  </a:solidFill>
                  <a:latin typeface="Microsoft YaHei" panose="020B0503020204020204" pitchFamily="34" charset="-122"/>
                  <a:ea typeface="Microsoft YaHei" panose="020B0503020204020204" pitchFamily="34" charset="-122"/>
                </a:rPr>
                <a:t>1000</a:t>
              </a:r>
              <a:endParaRPr kumimoji="1" lang="zh-CN" altLang="en-US" sz="2400" b="1" dirty="0">
                <a:solidFill>
                  <a:srgbClr val="0056A2"/>
                </a:solidFill>
                <a:latin typeface="Microsoft YaHei" panose="020B0503020204020204" pitchFamily="34" charset="-122"/>
                <a:ea typeface="Microsoft YaHei" panose="020B0503020204020204" pitchFamily="34" charset="-122"/>
              </a:endParaRPr>
            </a:p>
          </p:txBody>
        </p:sp>
        <p:sp>
          <p:nvSpPr>
            <p:cNvPr id="17" name="文本框 16">
              <a:extLst>
                <a:ext uri="{FF2B5EF4-FFF2-40B4-BE49-F238E27FC236}">
                  <a16:creationId xmlns:a16="http://schemas.microsoft.com/office/drawing/2014/main" id="{159FB040-D8F7-857C-9FD5-962CAEE07083}"/>
                </a:ext>
              </a:extLst>
            </p:cNvPr>
            <p:cNvSpPr txBox="1"/>
            <p:nvPr/>
          </p:nvSpPr>
          <p:spPr>
            <a:xfrm flipH="1">
              <a:off x="10909470" y="3236825"/>
              <a:ext cx="423324" cy="230832"/>
            </a:xfrm>
            <a:prstGeom prst="rect">
              <a:avLst/>
            </a:prstGeom>
            <a:noFill/>
          </p:spPr>
          <p:txBody>
            <a:bodyPr wrap="square" rtlCol="0">
              <a:spAutoFit/>
            </a:bodyPr>
            <a:lstStyle/>
            <a:p>
              <a:r>
                <a:rPr kumimoji="1" lang="zh-CN" altLang="en-US" sz="900" b="1" dirty="0">
                  <a:solidFill>
                    <a:srgbClr val="0056A2"/>
                  </a:solidFill>
                  <a:latin typeface="Microsoft YaHei" panose="020B0503020204020204" pitchFamily="34" charset="-122"/>
                  <a:ea typeface="Microsoft YaHei" panose="020B0503020204020204" pitchFamily="34" charset="-122"/>
                </a:rPr>
                <a:t>亿</a:t>
              </a:r>
            </a:p>
          </p:txBody>
        </p:sp>
        <p:sp>
          <p:nvSpPr>
            <p:cNvPr id="18" name="文本框 17">
              <a:extLst>
                <a:ext uri="{FF2B5EF4-FFF2-40B4-BE49-F238E27FC236}">
                  <a16:creationId xmlns:a16="http://schemas.microsoft.com/office/drawing/2014/main" id="{87360C70-3974-8CE5-3CCB-3B2306C50588}"/>
                </a:ext>
              </a:extLst>
            </p:cNvPr>
            <p:cNvSpPr txBox="1"/>
            <p:nvPr/>
          </p:nvSpPr>
          <p:spPr>
            <a:xfrm flipH="1">
              <a:off x="10869278" y="3055955"/>
              <a:ext cx="423324" cy="261610"/>
            </a:xfrm>
            <a:prstGeom prst="rect">
              <a:avLst/>
            </a:prstGeom>
            <a:noFill/>
          </p:spPr>
          <p:txBody>
            <a:bodyPr wrap="square" rtlCol="0">
              <a:spAutoFit/>
            </a:bodyPr>
            <a:lstStyle/>
            <a:p>
              <a:r>
                <a:rPr kumimoji="1" lang="en-US" altLang="zh-CN" sz="1100" b="1" dirty="0">
                  <a:solidFill>
                    <a:srgbClr val="0056A2"/>
                  </a:solidFill>
                  <a:latin typeface="Microsoft YaHei" panose="020B0503020204020204" pitchFamily="34" charset="-122"/>
                  <a:ea typeface="Microsoft YaHei" panose="020B0503020204020204" pitchFamily="34" charset="-122"/>
                </a:rPr>
                <a:t>+</a:t>
              </a:r>
              <a:endParaRPr kumimoji="1" lang="zh-CN" altLang="en-US" sz="1100" b="1" dirty="0">
                <a:solidFill>
                  <a:srgbClr val="0056A2"/>
                </a:solidFill>
                <a:latin typeface="Microsoft YaHei" panose="020B0503020204020204" pitchFamily="34" charset="-122"/>
                <a:ea typeface="Microsoft YaHei" panose="020B0503020204020204" pitchFamily="34" charset="-122"/>
              </a:endParaRPr>
            </a:p>
          </p:txBody>
        </p:sp>
      </p:grpSp>
      <p:grpSp>
        <p:nvGrpSpPr>
          <p:cNvPr id="23" name="组合 22">
            <a:extLst>
              <a:ext uri="{FF2B5EF4-FFF2-40B4-BE49-F238E27FC236}">
                <a16:creationId xmlns:a16="http://schemas.microsoft.com/office/drawing/2014/main" id="{B74CC696-07A9-623F-0490-8D413E87E856}"/>
              </a:ext>
            </a:extLst>
          </p:cNvPr>
          <p:cNvGrpSpPr/>
          <p:nvPr/>
        </p:nvGrpSpPr>
        <p:grpSpPr>
          <a:xfrm>
            <a:off x="10245222" y="4196097"/>
            <a:ext cx="999985" cy="599333"/>
            <a:chOff x="10310311" y="4139276"/>
            <a:chExt cx="999985" cy="599333"/>
          </a:xfrm>
        </p:grpSpPr>
        <p:sp>
          <p:nvSpPr>
            <p:cNvPr id="19" name="文本框 18">
              <a:extLst>
                <a:ext uri="{FF2B5EF4-FFF2-40B4-BE49-F238E27FC236}">
                  <a16:creationId xmlns:a16="http://schemas.microsoft.com/office/drawing/2014/main" id="{78BB5D33-CB41-90C5-F29A-E79660020B26}"/>
                </a:ext>
              </a:extLst>
            </p:cNvPr>
            <p:cNvSpPr txBox="1"/>
            <p:nvPr/>
          </p:nvSpPr>
          <p:spPr>
            <a:xfrm>
              <a:off x="10317605" y="4507777"/>
              <a:ext cx="877163" cy="230832"/>
            </a:xfrm>
            <a:prstGeom prst="rect">
              <a:avLst/>
            </a:prstGeom>
            <a:noFill/>
          </p:spPr>
          <p:txBody>
            <a:bodyPr wrap="none" rtlCol="0">
              <a:spAutoFit/>
            </a:bodyPr>
            <a:lstStyle/>
            <a:p>
              <a:pPr algn="ctr"/>
              <a:r>
                <a:rPr kumimoji="1" lang="zh-CN" altLang="en-US" sz="900" b="1" dirty="0">
                  <a:solidFill>
                    <a:srgbClr val="0056A2"/>
                  </a:solidFill>
                  <a:latin typeface="Microsoft YaHei" panose="020B0503020204020204" pitchFamily="34" charset="-122"/>
                  <a:ea typeface="Microsoft YaHei" panose="020B0503020204020204" pitchFamily="34" charset="-122"/>
                </a:rPr>
                <a:t>绿色信贷余额</a:t>
              </a:r>
            </a:p>
          </p:txBody>
        </p:sp>
        <p:sp>
          <p:nvSpPr>
            <p:cNvPr id="20" name="文本框 19">
              <a:extLst>
                <a:ext uri="{FF2B5EF4-FFF2-40B4-BE49-F238E27FC236}">
                  <a16:creationId xmlns:a16="http://schemas.microsoft.com/office/drawing/2014/main" id="{44B65EAB-17E3-F29A-0C08-0C0B064418FF}"/>
                </a:ext>
              </a:extLst>
            </p:cNvPr>
            <p:cNvSpPr txBox="1"/>
            <p:nvPr/>
          </p:nvSpPr>
          <p:spPr>
            <a:xfrm>
              <a:off x="10310311" y="4167696"/>
              <a:ext cx="752129" cy="461665"/>
            </a:xfrm>
            <a:prstGeom prst="rect">
              <a:avLst/>
            </a:prstGeom>
            <a:noFill/>
          </p:spPr>
          <p:txBody>
            <a:bodyPr wrap="none" rtlCol="0">
              <a:spAutoFit/>
            </a:bodyPr>
            <a:lstStyle/>
            <a:p>
              <a:pPr algn="ctr"/>
              <a:r>
                <a:rPr kumimoji="1" lang="en-US" altLang="zh-CN" sz="2400" b="1" dirty="0">
                  <a:solidFill>
                    <a:srgbClr val="0056A2"/>
                  </a:solidFill>
                  <a:latin typeface="Microsoft YaHei" panose="020B0503020204020204" pitchFamily="34" charset="-122"/>
                  <a:ea typeface="Microsoft YaHei" panose="020B0503020204020204" pitchFamily="34" charset="-122"/>
                </a:rPr>
                <a:t>687</a:t>
              </a:r>
              <a:endParaRPr kumimoji="1" lang="zh-CN" altLang="en-US" sz="2400" b="1" dirty="0">
                <a:solidFill>
                  <a:srgbClr val="0056A2"/>
                </a:solidFill>
                <a:latin typeface="Microsoft YaHei" panose="020B0503020204020204" pitchFamily="34" charset="-122"/>
                <a:ea typeface="Microsoft YaHei" panose="020B0503020204020204" pitchFamily="34" charset="-122"/>
              </a:endParaRPr>
            </a:p>
          </p:txBody>
        </p:sp>
        <p:sp>
          <p:nvSpPr>
            <p:cNvPr id="21" name="文本框 20">
              <a:extLst>
                <a:ext uri="{FF2B5EF4-FFF2-40B4-BE49-F238E27FC236}">
                  <a16:creationId xmlns:a16="http://schemas.microsoft.com/office/drawing/2014/main" id="{373949D6-F686-C669-8D4B-5BD538EA5EF5}"/>
                </a:ext>
              </a:extLst>
            </p:cNvPr>
            <p:cNvSpPr txBox="1"/>
            <p:nvPr/>
          </p:nvSpPr>
          <p:spPr>
            <a:xfrm flipH="1">
              <a:off x="10886972" y="4320146"/>
              <a:ext cx="423324" cy="230832"/>
            </a:xfrm>
            <a:prstGeom prst="rect">
              <a:avLst/>
            </a:prstGeom>
            <a:noFill/>
          </p:spPr>
          <p:txBody>
            <a:bodyPr wrap="square" rtlCol="0">
              <a:spAutoFit/>
            </a:bodyPr>
            <a:lstStyle/>
            <a:p>
              <a:r>
                <a:rPr kumimoji="1" lang="zh-CN" altLang="en-US" sz="900" b="1" dirty="0">
                  <a:solidFill>
                    <a:srgbClr val="0056A2"/>
                  </a:solidFill>
                  <a:latin typeface="Microsoft YaHei" panose="020B0503020204020204" pitchFamily="34" charset="-122"/>
                  <a:ea typeface="Microsoft YaHei" panose="020B0503020204020204" pitchFamily="34" charset="-122"/>
                </a:rPr>
                <a:t>亿</a:t>
              </a:r>
            </a:p>
          </p:txBody>
        </p:sp>
        <p:sp>
          <p:nvSpPr>
            <p:cNvPr id="22" name="文本框 21">
              <a:extLst>
                <a:ext uri="{FF2B5EF4-FFF2-40B4-BE49-F238E27FC236}">
                  <a16:creationId xmlns:a16="http://schemas.microsoft.com/office/drawing/2014/main" id="{08F0B6A3-3904-FE63-E6FC-22A16F09D60B}"/>
                </a:ext>
              </a:extLst>
            </p:cNvPr>
            <p:cNvSpPr txBox="1"/>
            <p:nvPr/>
          </p:nvSpPr>
          <p:spPr>
            <a:xfrm flipH="1">
              <a:off x="10884776" y="4139276"/>
              <a:ext cx="423324" cy="261610"/>
            </a:xfrm>
            <a:prstGeom prst="rect">
              <a:avLst/>
            </a:prstGeom>
            <a:noFill/>
          </p:spPr>
          <p:txBody>
            <a:bodyPr wrap="square" rtlCol="0">
              <a:spAutoFit/>
            </a:bodyPr>
            <a:lstStyle/>
            <a:p>
              <a:r>
                <a:rPr kumimoji="1" lang="en-US" altLang="zh-CN" sz="1100" b="1" dirty="0">
                  <a:solidFill>
                    <a:srgbClr val="0056A2"/>
                  </a:solidFill>
                  <a:latin typeface="Microsoft YaHei" panose="020B0503020204020204" pitchFamily="34" charset="-122"/>
                  <a:ea typeface="Microsoft YaHei" panose="020B0503020204020204" pitchFamily="34" charset="-122"/>
                </a:rPr>
                <a:t>+</a:t>
              </a:r>
              <a:endParaRPr kumimoji="1" lang="zh-CN" altLang="en-US" sz="1100" b="1" dirty="0">
                <a:solidFill>
                  <a:srgbClr val="0056A2"/>
                </a:solidFill>
                <a:latin typeface="Microsoft YaHei" panose="020B0503020204020204" pitchFamily="34" charset="-122"/>
                <a:ea typeface="Microsoft YaHei" panose="020B0503020204020204" pitchFamily="34" charset="-122"/>
              </a:endParaRPr>
            </a:p>
          </p:txBody>
        </p:sp>
      </p:grpSp>
      <p:grpSp>
        <p:nvGrpSpPr>
          <p:cNvPr id="31" name="组合 30">
            <a:extLst>
              <a:ext uri="{FF2B5EF4-FFF2-40B4-BE49-F238E27FC236}">
                <a16:creationId xmlns:a16="http://schemas.microsoft.com/office/drawing/2014/main" id="{991AF067-5EE8-707C-0FC6-ED1DC4CD97A3}"/>
              </a:ext>
            </a:extLst>
          </p:cNvPr>
          <p:cNvGrpSpPr/>
          <p:nvPr/>
        </p:nvGrpSpPr>
        <p:grpSpPr>
          <a:xfrm>
            <a:off x="10137098" y="5165791"/>
            <a:ext cx="1108108" cy="737833"/>
            <a:chOff x="10140060" y="4139276"/>
            <a:chExt cx="1108108" cy="737833"/>
          </a:xfrm>
        </p:grpSpPr>
        <p:sp>
          <p:nvSpPr>
            <p:cNvPr id="32" name="文本框 31">
              <a:extLst>
                <a:ext uri="{FF2B5EF4-FFF2-40B4-BE49-F238E27FC236}">
                  <a16:creationId xmlns:a16="http://schemas.microsoft.com/office/drawing/2014/main" id="{BD914C90-C8DE-0F38-69CC-FA8720F239AC}"/>
                </a:ext>
              </a:extLst>
            </p:cNvPr>
            <p:cNvSpPr txBox="1"/>
            <p:nvPr/>
          </p:nvSpPr>
          <p:spPr>
            <a:xfrm>
              <a:off x="10140060" y="4507777"/>
              <a:ext cx="1107997" cy="369332"/>
            </a:xfrm>
            <a:prstGeom prst="rect">
              <a:avLst/>
            </a:prstGeom>
            <a:noFill/>
          </p:spPr>
          <p:txBody>
            <a:bodyPr wrap="none" rtlCol="0">
              <a:spAutoFit/>
            </a:bodyPr>
            <a:lstStyle/>
            <a:p>
              <a:pPr algn="ctr"/>
              <a:r>
                <a:rPr kumimoji="1" lang="zh-CN" altLang="en-US" sz="900" b="1" dirty="0">
                  <a:solidFill>
                    <a:srgbClr val="0056A2"/>
                  </a:solidFill>
                  <a:latin typeface="Microsoft YaHei" panose="020B0503020204020204" pitchFamily="34" charset="-122"/>
                  <a:ea typeface="Microsoft YaHei" panose="020B0503020204020204" pitchFamily="34" charset="-122"/>
                </a:rPr>
                <a:t>表内</a:t>
              </a:r>
            </a:p>
            <a:p>
              <a:pPr algn="ctr"/>
              <a:r>
                <a:rPr kumimoji="1" lang="zh-CN" altLang="en-US" sz="900" b="1" dirty="0">
                  <a:solidFill>
                    <a:srgbClr val="0056A2"/>
                  </a:solidFill>
                  <a:latin typeface="Microsoft YaHei" panose="020B0503020204020204" pitchFamily="34" charset="-122"/>
                  <a:ea typeface="Microsoft YaHei" panose="020B0503020204020204" pitchFamily="34" charset="-122"/>
                </a:rPr>
                <a:t>绿色债券投资余额</a:t>
              </a:r>
            </a:p>
          </p:txBody>
        </p:sp>
        <p:sp>
          <p:nvSpPr>
            <p:cNvPr id="33" name="文本框 32">
              <a:extLst>
                <a:ext uri="{FF2B5EF4-FFF2-40B4-BE49-F238E27FC236}">
                  <a16:creationId xmlns:a16="http://schemas.microsoft.com/office/drawing/2014/main" id="{D55F8F57-98C2-0B20-AF84-BE64CCF758CA}"/>
                </a:ext>
              </a:extLst>
            </p:cNvPr>
            <p:cNvSpPr txBox="1"/>
            <p:nvPr/>
          </p:nvSpPr>
          <p:spPr>
            <a:xfrm>
              <a:off x="10248183" y="4167696"/>
              <a:ext cx="752129" cy="461665"/>
            </a:xfrm>
            <a:prstGeom prst="rect">
              <a:avLst/>
            </a:prstGeom>
            <a:noFill/>
          </p:spPr>
          <p:txBody>
            <a:bodyPr wrap="none" rtlCol="0">
              <a:spAutoFit/>
            </a:bodyPr>
            <a:lstStyle/>
            <a:p>
              <a:pPr algn="ctr"/>
              <a:r>
                <a:rPr kumimoji="1" lang="en-US" altLang="zh-CN" sz="2400" b="1" dirty="0">
                  <a:solidFill>
                    <a:srgbClr val="0056A2"/>
                  </a:solidFill>
                  <a:latin typeface="Microsoft YaHei" panose="020B0503020204020204" pitchFamily="34" charset="-122"/>
                  <a:ea typeface="Microsoft YaHei" panose="020B0503020204020204" pitchFamily="34" charset="-122"/>
                </a:rPr>
                <a:t>165</a:t>
              </a:r>
              <a:endParaRPr kumimoji="1" lang="zh-CN" altLang="en-US" sz="2400" b="1" dirty="0">
                <a:solidFill>
                  <a:srgbClr val="0056A2"/>
                </a:solidFill>
                <a:latin typeface="Microsoft YaHei" panose="020B0503020204020204" pitchFamily="34" charset="-122"/>
                <a:ea typeface="Microsoft YaHei" panose="020B0503020204020204" pitchFamily="34" charset="-122"/>
              </a:endParaRPr>
            </a:p>
          </p:txBody>
        </p:sp>
        <p:sp>
          <p:nvSpPr>
            <p:cNvPr id="34" name="文本框 33">
              <a:extLst>
                <a:ext uri="{FF2B5EF4-FFF2-40B4-BE49-F238E27FC236}">
                  <a16:creationId xmlns:a16="http://schemas.microsoft.com/office/drawing/2014/main" id="{3BFDF6B3-6928-534C-3910-3AB1642A7D70}"/>
                </a:ext>
              </a:extLst>
            </p:cNvPr>
            <p:cNvSpPr txBox="1"/>
            <p:nvPr/>
          </p:nvSpPr>
          <p:spPr>
            <a:xfrm flipH="1">
              <a:off x="10824844" y="4320146"/>
              <a:ext cx="423324" cy="230832"/>
            </a:xfrm>
            <a:prstGeom prst="rect">
              <a:avLst/>
            </a:prstGeom>
            <a:noFill/>
          </p:spPr>
          <p:txBody>
            <a:bodyPr wrap="square" rtlCol="0">
              <a:spAutoFit/>
            </a:bodyPr>
            <a:lstStyle/>
            <a:p>
              <a:r>
                <a:rPr kumimoji="1" lang="zh-CN" altLang="en-US" sz="900" b="1" dirty="0">
                  <a:solidFill>
                    <a:srgbClr val="0056A2"/>
                  </a:solidFill>
                  <a:latin typeface="Microsoft YaHei" panose="020B0503020204020204" pitchFamily="34" charset="-122"/>
                  <a:ea typeface="Microsoft YaHei" panose="020B0503020204020204" pitchFamily="34" charset="-122"/>
                </a:rPr>
                <a:t>亿</a:t>
              </a:r>
            </a:p>
          </p:txBody>
        </p:sp>
        <p:sp>
          <p:nvSpPr>
            <p:cNvPr id="35" name="文本框 34">
              <a:extLst>
                <a:ext uri="{FF2B5EF4-FFF2-40B4-BE49-F238E27FC236}">
                  <a16:creationId xmlns:a16="http://schemas.microsoft.com/office/drawing/2014/main" id="{B14DA367-9117-1A50-2AA5-5BEB8D748DB3}"/>
                </a:ext>
              </a:extLst>
            </p:cNvPr>
            <p:cNvSpPr txBox="1"/>
            <p:nvPr/>
          </p:nvSpPr>
          <p:spPr>
            <a:xfrm flipH="1">
              <a:off x="10822648" y="4139276"/>
              <a:ext cx="423324" cy="261610"/>
            </a:xfrm>
            <a:prstGeom prst="rect">
              <a:avLst/>
            </a:prstGeom>
            <a:noFill/>
          </p:spPr>
          <p:txBody>
            <a:bodyPr wrap="square" rtlCol="0">
              <a:spAutoFit/>
            </a:bodyPr>
            <a:lstStyle/>
            <a:p>
              <a:r>
                <a:rPr kumimoji="1" lang="en-US" altLang="zh-CN" sz="1100" b="1" dirty="0">
                  <a:solidFill>
                    <a:srgbClr val="0056A2"/>
                  </a:solidFill>
                  <a:latin typeface="Microsoft YaHei" panose="020B0503020204020204" pitchFamily="34" charset="-122"/>
                  <a:ea typeface="Microsoft YaHei" panose="020B0503020204020204" pitchFamily="34" charset="-122"/>
                </a:rPr>
                <a:t>+</a:t>
              </a:r>
              <a:endParaRPr kumimoji="1" lang="zh-CN" altLang="en-US" sz="1100" b="1" dirty="0">
                <a:solidFill>
                  <a:srgbClr val="0056A2"/>
                </a:solidFill>
                <a:latin typeface="Microsoft YaHei" panose="020B0503020204020204" pitchFamily="34" charset="-122"/>
                <a:ea typeface="Microsoft YaHei" panose="020B0503020204020204" pitchFamily="34" charset="-122"/>
              </a:endParaRPr>
            </a:p>
          </p:txBody>
        </p:sp>
      </p:grpSp>
      <p:pic>
        <p:nvPicPr>
          <p:cNvPr id="11" name="图片 10">
            <a:extLst>
              <a:ext uri="{FF2B5EF4-FFF2-40B4-BE49-F238E27FC236}">
                <a16:creationId xmlns:a16="http://schemas.microsoft.com/office/drawing/2014/main" id="{A2B37965-3B21-6100-E501-D4DA83FB154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737498" y="3966602"/>
            <a:ext cx="1887054" cy="1225178"/>
          </a:xfrm>
          <a:prstGeom prst="rect">
            <a:avLst/>
          </a:prstGeom>
        </p:spPr>
      </p:pic>
      <p:pic>
        <p:nvPicPr>
          <p:cNvPr id="12" name="图片 11">
            <a:extLst>
              <a:ext uri="{FF2B5EF4-FFF2-40B4-BE49-F238E27FC236}">
                <a16:creationId xmlns:a16="http://schemas.microsoft.com/office/drawing/2014/main" id="{689FD897-49B5-1BBC-9781-10A49CA11A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737498" y="5114466"/>
            <a:ext cx="1887054" cy="1225178"/>
          </a:xfrm>
          <a:prstGeom prst="rect">
            <a:avLst/>
          </a:prstGeom>
        </p:spPr>
      </p:pic>
    </p:spTree>
    <p:extLst>
      <p:ext uri="{BB962C8B-B14F-4D97-AF65-F5344CB8AC3E}">
        <p14:creationId xmlns:p14="http://schemas.microsoft.com/office/powerpoint/2010/main" val="3232072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B3CDF4D-42C6-EE2A-F294-3D677311B36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266"/>
            <a:ext cx="12194250" cy="6856734"/>
          </a:xfrm>
          <a:prstGeom prst="rect">
            <a:avLst/>
          </a:prstGeom>
        </p:spPr>
      </p:pic>
      <p:sp>
        <p:nvSpPr>
          <p:cNvPr id="19" name="圆角矩形 18">
            <a:extLst>
              <a:ext uri="{FF2B5EF4-FFF2-40B4-BE49-F238E27FC236}">
                <a16:creationId xmlns:a16="http://schemas.microsoft.com/office/drawing/2014/main" id="{9259C075-1739-A336-9C33-581E8095718C}"/>
              </a:ext>
            </a:extLst>
          </p:cNvPr>
          <p:cNvSpPr/>
          <p:nvPr/>
        </p:nvSpPr>
        <p:spPr>
          <a:xfrm rot="10800000">
            <a:off x="1859452" y="1081444"/>
            <a:ext cx="8475346" cy="4637431"/>
          </a:xfrm>
          <a:prstGeom prst="roundRect">
            <a:avLst>
              <a:gd name="adj" fmla="val 2802"/>
            </a:avLst>
          </a:prstGeom>
          <a:gradFill>
            <a:gsLst>
              <a:gs pos="0">
                <a:schemeClr val="accent1">
                  <a:lumMod val="5000"/>
                  <a:lumOff val="95000"/>
                  <a:alpha val="37000"/>
                </a:schemeClr>
              </a:gs>
              <a:gs pos="100000">
                <a:srgbClr val="006AC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 name="文本框 7">
            <a:extLst>
              <a:ext uri="{FF2B5EF4-FFF2-40B4-BE49-F238E27FC236}">
                <a16:creationId xmlns:a16="http://schemas.microsoft.com/office/drawing/2014/main" id="{CCCED436-E799-EBD8-AD72-A1BE6B5C566F}"/>
              </a:ext>
            </a:extLst>
          </p:cNvPr>
          <p:cNvSpPr txBox="1"/>
          <p:nvPr/>
        </p:nvSpPr>
        <p:spPr>
          <a:xfrm>
            <a:off x="2149739" y="2200539"/>
            <a:ext cx="7894776" cy="2552686"/>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上海农商银行深耕同业客群经营，加强同业合作深度与广度，夯实综合化金融服务质效，致力于构建长期、稳定、可持续发展的同业生态圈。</a:t>
            </a: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上海农商银行聚焦交叉业务合作，通过资源共享、牌照优势互补实现双向价值创造，持续做好本外币代客业务系统功能迭代和产品创新，致力于构建“本外币、境内外”全方位对客服务能力，逐步建立适老、普惠差异化理财品牌，通过深度对接重点区域和客户、提升服务效率等举措，实现托管业务稳健运行与规模有效增长。</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与境外主要金融机构在资金领域深化合作，重点聚焦新能源汽车出口、风电行业跨境投资等领域打造定制化服务，与新开发银行达成绿色转贷款业务合作，是新开发银行首次与上海地区商业银行落地此类项目。</a:t>
            </a:r>
          </a:p>
        </p:txBody>
      </p:sp>
      <p:grpSp>
        <p:nvGrpSpPr>
          <p:cNvPr id="14" name="组合 13">
            <a:extLst>
              <a:ext uri="{FF2B5EF4-FFF2-40B4-BE49-F238E27FC236}">
                <a16:creationId xmlns:a16="http://schemas.microsoft.com/office/drawing/2014/main" id="{354B6036-4DC4-364D-88C7-1A96041B3B27}"/>
              </a:ext>
            </a:extLst>
          </p:cNvPr>
          <p:cNvGrpSpPr/>
          <p:nvPr/>
        </p:nvGrpSpPr>
        <p:grpSpPr>
          <a:xfrm>
            <a:off x="2323199" y="1634885"/>
            <a:ext cx="64815" cy="284192"/>
            <a:chOff x="3708399" y="777283"/>
            <a:chExt cx="64815" cy="284192"/>
          </a:xfrm>
        </p:grpSpPr>
        <p:sp>
          <p:nvSpPr>
            <p:cNvPr id="15" name="矩形 14">
              <a:extLst>
                <a:ext uri="{FF2B5EF4-FFF2-40B4-BE49-F238E27FC236}">
                  <a16:creationId xmlns:a16="http://schemas.microsoft.com/office/drawing/2014/main" id="{AE90A6AA-D2CC-7181-7319-9AAD42029846}"/>
                </a:ext>
              </a:extLst>
            </p:cNvPr>
            <p:cNvSpPr/>
            <p:nvPr/>
          </p:nvSpPr>
          <p:spPr>
            <a:xfrm>
              <a:off x="3708401" y="777283"/>
              <a:ext cx="64813" cy="124417"/>
            </a:xfrm>
            <a:prstGeom prst="rect">
              <a:avLst/>
            </a:prstGeom>
            <a:gradFill>
              <a:gsLst>
                <a:gs pos="82000">
                  <a:schemeClr val="bg1">
                    <a:alpha val="0"/>
                  </a:schemeClr>
                </a:gs>
                <a:gs pos="15000">
                  <a:schemeClr val="bg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a:extLst>
                <a:ext uri="{FF2B5EF4-FFF2-40B4-BE49-F238E27FC236}">
                  <a16:creationId xmlns:a16="http://schemas.microsoft.com/office/drawing/2014/main" id="{2C0F7BB7-DE23-1F6C-CC08-F0BBF4F3D4DE}"/>
                </a:ext>
              </a:extLst>
            </p:cNvPr>
            <p:cNvSpPr/>
            <p:nvPr/>
          </p:nvSpPr>
          <p:spPr>
            <a:xfrm rot="10800000">
              <a:off x="3708399" y="869948"/>
              <a:ext cx="64813" cy="191527"/>
            </a:xfrm>
            <a:prstGeom prst="rect">
              <a:avLst/>
            </a:prstGeom>
            <a:gradFill>
              <a:gsLst>
                <a:gs pos="85000">
                  <a:schemeClr val="bg1">
                    <a:alpha val="0"/>
                  </a:schemeClr>
                </a:gs>
                <a:gs pos="15000">
                  <a:schemeClr val="bg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7" name="文本框 16">
            <a:extLst>
              <a:ext uri="{FF2B5EF4-FFF2-40B4-BE49-F238E27FC236}">
                <a16:creationId xmlns:a16="http://schemas.microsoft.com/office/drawing/2014/main" id="{D31B4880-9135-FDF1-6036-70125F5D1D84}"/>
              </a:ext>
            </a:extLst>
          </p:cNvPr>
          <p:cNvSpPr txBox="1"/>
          <p:nvPr/>
        </p:nvSpPr>
        <p:spPr>
          <a:xfrm>
            <a:off x="2388016" y="1554514"/>
            <a:ext cx="5701541" cy="461665"/>
          </a:xfrm>
          <a:prstGeom prst="rect">
            <a:avLst/>
          </a:prstGeom>
          <a:noFill/>
        </p:spPr>
        <p:txBody>
          <a:bodyPr wrap="square" rtlCol="0">
            <a:spAutoFit/>
          </a:bodyPr>
          <a:lstStyle/>
          <a:p>
            <a:r>
              <a:rPr lang="zh-CN" altLang="en-US" sz="2400" b="1" dirty="0">
                <a:solidFill>
                  <a:srgbClr val="FFC000"/>
                </a:solidFill>
                <a:latin typeface="微软雅黑" panose="020B0503020204020204" charset="-122"/>
                <a:ea typeface="微软雅黑" panose="020B0503020204020204" charset="-122"/>
              </a:rPr>
              <a:t>建设“交易</a:t>
            </a:r>
            <a:r>
              <a:rPr lang="en-US" altLang="zh-CN" sz="2400" b="1" dirty="0">
                <a:solidFill>
                  <a:srgbClr val="FFC000"/>
                </a:solidFill>
                <a:latin typeface="微软雅黑" panose="020B0503020204020204" charset="-122"/>
                <a:ea typeface="微软雅黑" panose="020B0503020204020204" charset="-122"/>
              </a:rPr>
              <a:t>+</a:t>
            </a:r>
            <a:r>
              <a:rPr lang="zh-CN" altLang="en-US" sz="2400" b="1" dirty="0">
                <a:solidFill>
                  <a:srgbClr val="FFC000"/>
                </a:solidFill>
                <a:latin typeface="微软雅黑" panose="020B0503020204020204" charset="-122"/>
                <a:ea typeface="微软雅黑" panose="020B0503020204020204" charset="-122"/>
              </a:rPr>
              <a:t>代客”同业生态圈</a:t>
            </a:r>
          </a:p>
        </p:txBody>
      </p:sp>
    </p:spTree>
    <p:extLst>
      <p:ext uri="{BB962C8B-B14F-4D97-AF65-F5344CB8AC3E}">
        <p14:creationId xmlns:p14="http://schemas.microsoft.com/office/powerpoint/2010/main" val="15518035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98EDD27-0B58-E4DA-FB20-27E6AC751A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矩形 9">
            <a:extLst>
              <a:ext uri="{FF2B5EF4-FFF2-40B4-BE49-F238E27FC236}">
                <a16:creationId xmlns:a16="http://schemas.microsoft.com/office/drawing/2014/main" id="{DC11DEC4-F872-6FBC-8643-1F447137FCB7}"/>
              </a:ext>
            </a:extLst>
          </p:cNvPr>
          <p:cNvSpPr/>
          <p:nvPr/>
        </p:nvSpPr>
        <p:spPr>
          <a:xfrm>
            <a:off x="-6368" y="3098800"/>
            <a:ext cx="6543039" cy="975360"/>
          </a:xfrm>
          <a:prstGeom prst="rect">
            <a:avLst/>
          </a:prstGeom>
          <a:gradFill flip="none" rotWithShape="1">
            <a:gsLst>
              <a:gs pos="99000">
                <a:srgbClr val="FDB21D">
                  <a:alpha val="0"/>
                </a:srgbClr>
              </a:gs>
              <a:gs pos="65000">
                <a:srgbClr val="0070C0"/>
              </a:gs>
              <a:gs pos="0">
                <a:srgbClr val="0070C0"/>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文本框 16">
            <a:extLst>
              <a:ext uri="{FF2B5EF4-FFF2-40B4-BE49-F238E27FC236}">
                <a16:creationId xmlns:a16="http://schemas.microsoft.com/office/drawing/2014/main" id="{8A7283F6-0CA8-413F-0588-1CC9CE0A3760}"/>
              </a:ext>
            </a:extLst>
          </p:cNvPr>
          <p:cNvSpPr txBox="1"/>
          <p:nvPr/>
        </p:nvSpPr>
        <p:spPr>
          <a:xfrm>
            <a:off x="856575" y="3187505"/>
            <a:ext cx="2720507" cy="461665"/>
          </a:xfrm>
          <a:prstGeom prst="rect">
            <a:avLst/>
          </a:prstGeom>
          <a:noFill/>
          <a:effectLst>
            <a:outerShdw blurRad="44505" dist="38100" dir="2880000" algn="tl" rotWithShape="0">
              <a:schemeClr val="accent1">
                <a:lumMod val="75000"/>
                <a:alpha val="63000"/>
              </a:schemeClr>
            </a:outerShdw>
          </a:effectLst>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聚焦情感价值</a:t>
            </a:r>
          </a:p>
        </p:txBody>
      </p:sp>
      <p:sp>
        <p:nvSpPr>
          <p:cNvPr id="34" name="文本框 33">
            <a:extLst>
              <a:ext uri="{FF2B5EF4-FFF2-40B4-BE49-F238E27FC236}">
                <a16:creationId xmlns:a16="http://schemas.microsoft.com/office/drawing/2014/main" id="{8B26BD68-C535-B128-55C6-080F829DCC19}"/>
              </a:ext>
            </a:extLst>
          </p:cNvPr>
          <p:cNvSpPr txBox="1"/>
          <p:nvPr/>
        </p:nvSpPr>
        <p:spPr>
          <a:xfrm>
            <a:off x="1326158" y="3598370"/>
            <a:ext cx="3877985" cy="369332"/>
          </a:xfrm>
          <a:prstGeom prst="rect">
            <a:avLst/>
          </a:prstGeom>
          <a:noFill/>
          <a:effectLst>
            <a:outerShdw blurRad="50800" dist="38100" dir="2700000" algn="tl" rotWithShape="0">
              <a:schemeClr val="accent1">
                <a:lumMod val="75000"/>
                <a:alpha val="40000"/>
              </a:schemeClr>
            </a:outerShdw>
          </a:effectLst>
        </p:spPr>
        <p:txBody>
          <a:bodyPr wrap="none" rtlCol="0">
            <a:spAutoFit/>
          </a:bodyPr>
          <a:lstStyle/>
          <a:p>
            <a:r>
              <a:rPr kumimoji="1" lang="zh-CN" altLang="en-US" sz="1800" b="1" dirty="0">
                <a:solidFill>
                  <a:schemeClr val="bg1"/>
                </a:solidFill>
                <a:latin typeface="Microsoft YaHei" panose="020B0503020204020204" pitchFamily="34" charset="-122"/>
                <a:ea typeface="Microsoft YaHei" panose="020B0503020204020204" pitchFamily="34" charset="-122"/>
              </a:rPr>
              <a:t>从“交易关系”向“相伴成长”转变</a:t>
            </a:r>
          </a:p>
        </p:txBody>
      </p:sp>
      <p:sp>
        <p:nvSpPr>
          <p:cNvPr id="35" name="矩形 34">
            <a:extLst>
              <a:ext uri="{FF2B5EF4-FFF2-40B4-BE49-F238E27FC236}">
                <a16:creationId xmlns:a16="http://schemas.microsoft.com/office/drawing/2014/main" id="{93657A87-F822-EA60-AA64-95B5D1CE5351}"/>
              </a:ext>
            </a:extLst>
          </p:cNvPr>
          <p:cNvSpPr/>
          <p:nvPr/>
        </p:nvSpPr>
        <p:spPr>
          <a:xfrm>
            <a:off x="-6368" y="4064001"/>
            <a:ext cx="6543039" cy="98206"/>
          </a:xfrm>
          <a:prstGeom prst="rect">
            <a:avLst/>
          </a:prstGeom>
          <a:gradFill flip="none" rotWithShape="1">
            <a:gsLst>
              <a:gs pos="99000">
                <a:srgbClr val="FDB21D">
                  <a:alpha val="0"/>
                </a:srgbClr>
              </a:gs>
              <a:gs pos="65000">
                <a:srgbClr val="FFC000"/>
              </a:gs>
              <a:gs pos="0">
                <a:srgbClr val="FFC000"/>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656100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ACF59B8-606B-A8D2-1306-337970016D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a:off x="0" y="-32146"/>
            <a:ext cx="12251410" cy="6890146"/>
          </a:xfrm>
          <a:prstGeom prst="rect">
            <a:avLst/>
          </a:prstGeom>
        </p:spPr>
      </p:pic>
      <p:pic>
        <p:nvPicPr>
          <p:cNvPr id="15" name="图片 14">
            <a:extLst>
              <a:ext uri="{FF2B5EF4-FFF2-40B4-BE49-F238E27FC236}">
                <a16:creationId xmlns:a16="http://schemas.microsoft.com/office/drawing/2014/main" id="{86A21EBD-04B4-14A9-D5C6-0B9DF3ECCD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0652" y="-984611"/>
            <a:ext cx="12773303" cy="9282922"/>
          </a:xfrm>
          <a:prstGeom prst="rect">
            <a:avLst/>
          </a:prstGeom>
        </p:spPr>
      </p:pic>
      <p:sp>
        <p:nvSpPr>
          <p:cNvPr id="11" name="文本框 10">
            <a:extLst>
              <a:ext uri="{FF2B5EF4-FFF2-40B4-BE49-F238E27FC236}">
                <a16:creationId xmlns:a16="http://schemas.microsoft.com/office/drawing/2014/main" id="{8ADEBCA8-3574-E2F0-C8E3-6955D9B61AA3}"/>
              </a:ext>
            </a:extLst>
          </p:cNvPr>
          <p:cNvSpPr txBox="1"/>
          <p:nvPr/>
        </p:nvSpPr>
        <p:spPr>
          <a:xfrm>
            <a:off x="3209355" y="2165208"/>
            <a:ext cx="1733872" cy="1015663"/>
          </a:xfrm>
          <a:prstGeom prst="rect">
            <a:avLst/>
          </a:prstGeom>
          <a:noFill/>
        </p:spPr>
        <p:txBody>
          <a:bodyPr wrap="square">
            <a:spAutoFit/>
          </a:bodyPr>
          <a:lstStyle/>
          <a:p>
            <a:r>
              <a:rPr lang="zh-CN" altLang="en-US" sz="6000" b="1" dirty="0">
                <a:solidFill>
                  <a:srgbClr val="1462A7"/>
                </a:solidFill>
                <a:latin typeface="微软雅黑" panose="020B0503020204020204" charset="-122"/>
                <a:ea typeface="微软雅黑" panose="020B0503020204020204" charset="-122"/>
              </a:rPr>
              <a:t>“六</a:t>
            </a:r>
            <a:endParaRPr lang="zh-CN" altLang="en-US" sz="6000" dirty="0"/>
          </a:p>
        </p:txBody>
      </p:sp>
      <p:sp>
        <p:nvSpPr>
          <p:cNvPr id="12" name="文本框 11">
            <a:extLst>
              <a:ext uri="{FF2B5EF4-FFF2-40B4-BE49-F238E27FC236}">
                <a16:creationId xmlns:a16="http://schemas.microsoft.com/office/drawing/2014/main" id="{FD62C5D0-7937-B24E-9531-7124384F8896}"/>
              </a:ext>
            </a:extLst>
          </p:cNvPr>
          <p:cNvSpPr txBox="1"/>
          <p:nvPr/>
        </p:nvSpPr>
        <p:spPr>
          <a:xfrm>
            <a:off x="5372693" y="2858793"/>
            <a:ext cx="1800493" cy="369332"/>
          </a:xfrm>
          <a:prstGeom prst="rect">
            <a:avLst/>
          </a:prstGeom>
          <a:noFill/>
        </p:spPr>
        <p:txBody>
          <a:bodyPr wrap="square" rtlCol="0">
            <a:spAutoFit/>
          </a:bodyPr>
          <a:lstStyle/>
          <a:p>
            <a:r>
              <a:rPr kumimoji="1" lang="zh-CN" altLang="en-US" b="1" dirty="0">
                <a:solidFill>
                  <a:srgbClr val="035AA1"/>
                </a:solidFill>
                <a:latin typeface="Microsoft YaHei" panose="020B0503020204020204" pitchFamily="34" charset="-122"/>
                <a:ea typeface="Microsoft YaHei" panose="020B0503020204020204" pitchFamily="34" charset="-122"/>
              </a:rPr>
              <a:t>度共治”新模式</a:t>
            </a:r>
          </a:p>
        </p:txBody>
      </p:sp>
      <p:sp>
        <p:nvSpPr>
          <p:cNvPr id="13" name="文本框 12">
            <a:extLst>
              <a:ext uri="{FF2B5EF4-FFF2-40B4-BE49-F238E27FC236}">
                <a16:creationId xmlns:a16="http://schemas.microsoft.com/office/drawing/2014/main" id="{FD97B182-4D96-FAD4-E518-7F5793652166}"/>
              </a:ext>
            </a:extLst>
          </p:cNvPr>
          <p:cNvSpPr txBox="1"/>
          <p:nvPr/>
        </p:nvSpPr>
        <p:spPr>
          <a:xfrm>
            <a:off x="5184184" y="3228125"/>
            <a:ext cx="2177511" cy="1323439"/>
          </a:xfrm>
          <a:prstGeom prst="rect">
            <a:avLst/>
          </a:prstGeom>
          <a:noFill/>
        </p:spPr>
        <p:txBody>
          <a:bodyPr wrap="square" rtlCol="0">
            <a:spAutoFit/>
          </a:bodyPr>
          <a:lstStyle/>
          <a:p>
            <a:pPr indent="304800" algn="just" fontAlgn="auto">
              <a:extLst>
                <a:ext uri="{35155182-B16C-46BC-9424-99874614C6A1}">
                  <wpsdc:indentchars xmlns="" xmlns:wpsdc="http://www.wps.cn/officeDocument/2017/drawingmlCustomData" val="200" checksum="1077528236"/>
                </a:ext>
              </a:extLst>
            </a:pPr>
            <a:r>
              <a:rPr lang="zh-CN" altLang="en-US" sz="1000" dirty="0">
                <a:solidFill>
                  <a:srgbClr val="585758"/>
                </a:solidFill>
                <a:latin typeface="微软雅黑" panose="020B0503020204020204" charset="-122"/>
                <a:ea typeface="微软雅黑" panose="020B0503020204020204" charset="-122"/>
                <a:cs typeface="微软雅黑" panose="020B0503020204020204" charset="-122"/>
              </a:rPr>
              <a:t>上海农商银行持续深化为客户创造价值的路径探索，将新时代金融创新发展与社会治理深度融合，创新性提出了“六度共治”赋能社会治理模式，实现了为客户创造功能价值、专属价值、情感价值的有机统一，成为打造服务型银行的生动实践。</a:t>
            </a:r>
          </a:p>
        </p:txBody>
      </p:sp>
      <p:sp>
        <p:nvSpPr>
          <p:cNvPr id="14" name="矩形 13">
            <a:extLst>
              <a:ext uri="{FF2B5EF4-FFF2-40B4-BE49-F238E27FC236}">
                <a16:creationId xmlns:a16="http://schemas.microsoft.com/office/drawing/2014/main" id="{34940B9F-4198-4852-9AB9-E3C728BF71A7}"/>
              </a:ext>
            </a:extLst>
          </p:cNvPr>
          <p:cNvSpPr/>
          <p:nvPr/>
        </p:nvSpPr>
        <p:spPr>
          <a:xfrm>
            <a:off x="1251224" y="1367104"/>
            <a:ext cx="1232115" cy="247973"/>
          </a:xfrm>
          <a:prstGeom prst="rect">
            <a:avLst/>
          </a:prstGeom>
          <a:gradFill>
            <a:gsLst>
              <a:gs pos="2000">
                <a:srgbClr val="017CC5"/>
              </a:gs>
              <a:gs pos="100000">
                <a:srgbClr val="88CDE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a:extLst>
              <a:ext uri="{FF2B5EF4-FFF2-40B4-BE49-F238E27FC236}">
                <a16:creationId xmlns:a16="http://schemas.microsoft.com/office/drawing/2014/main" id="{28E32FBE-8B8B-F727-3F8D-B172479A016B}"/>
              </a:ext>
            </a:extLst>
          </p:cNvPr>
          <p:cNvSpPr txBox="1"/>
          <p:nvPr/>
        </p:nvSpPr>
        <p:spPr>
          <a:xfrm>
            <a:off x="1251224" y="1353576"/>
            <a:ext cx="800219"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广度布局</a:t>
            </a:r>
          </a:p>
        </p:txBody>
      </p:sp>
      <p:sp>
        <p:nvSpPr>
          <p:cNvPr id="18" name="文本框 17">
            <a:extLst>
              <a:ext uri="{FF2B5EF4-FFF2-40B4-BE49-F238E27FC236}">
                <a16:creationId xmlns:a16="http://schemas.microsoft.com/office/drawing/2014/main" id="{4BFFB55E-7DD2-D9F2-0B0F-27AA7EFC54C8}"/>
              </a:ext>
            </a:extLst>
          </p:cNvPr>
          <p:cNvSpPr txBox="1"/>
          <p:nvPr/>
        </p:nvSpPr>
        <p:spPr>
          <a:xfrm>
            <a:off x="1185356" y="1689859"/>
            <a:ext cx="2336370" cy="1015663"/>
          </a:xfrm>
          <a:prstGeom prst="rect">
            <a:avLst/>
          </a:prstGeom>
          <a:noFill/>
        </p:spPr>
        <p:txBody>
          <a:bodyPr wrap="square" rtlCol="0">
            <a:spAutoFit/>
          </a:bodyPr>
          <a:lstStyle/>
          <a:p>
            <a:pPr algn="just"/>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依托</a:t>
            </a:r>
            <a:r>
              <a:rPr kumimoji="1" lang="en-US" altLang="zh-CN" sz="1000" dirty="0">
                <a:solidFill>
                  <a:schemeClr val="tx1">
                    <a:lumMod val="75000"/>
                    <a:lumOff val="25000"/>
                  </a:schemeClr>
                </a:solidFill>
                <a:latin typeface="Microsoft YaHei" panose="020B0503020204020204" pitchFamily="34" charset="-122"/>
                <a:ea typeface="Microsoft YaHei" panose="020B0503020204020204" pitchFamily="34" charset="-122"/>
              </a:rPr>
              <a:t>360</a:t>
            </a:r>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多个营业网点和</a:t>
            </a:r>
            <a:r>
              <a:rPr kumimoji="1" lang="en-US" altLang="zh-CN" sz="1000" dirty="0">
                <a:solidFill>
                  <a:schemeClr val="tx1">
                    <a:lumMod val="75000"/>
                    <a:lumOff val="25000"/>
                  </a:schemeClr>
                </a:solidFill>
                <a:latin typeface="Microsoft YaHei" panose="020B0503020204020204" pitchFamily="34" charset="-122"/>
                <a:ea typeface="Microsoft YaHei" panose="020B0503020204020204" pitchFamily="34" charset="-122"/>
              </a:rPr>
              <a:t>1000</a:t>
            </a:r>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多家“心家园”公益服务站，搭建了覆盖城乡的物理服务网络；同时依托手机银行、网上银行、微信银行等线上渠道，提供全天候、全覆盖、随时随地的便捷金融服务。</a:t>
            </a:r>
          </a:p>
        </p:txBody>
      </p:sp>
      <p:sp>
        <p:nvSpPr>
          <p:cNvPr id="19" name="矩形 18">
            <a:extLst>
              <a:ext uri="{FF2B5EF4-FFF2-40B4-BE49-F238E27FC236}">
                <a16:creationId xmlns:a16="http://schemas.microsoft.com/office/drawing/2014/main" id="{39995B9E-092B-D316-62C9-0CF704C1814F}"/>
              </a:ext>
            </a:extLst>
          </p:cNvPr>
          <p:cNvSpPr/>
          <p:nvPr/>
        </p:nvSpPr>
        <p:spPr>
          <a:xfrm>
            <a:off x="1081179" y="3250614"/>
            <a:ext cx="1232115" cy="247973"/>
          </a:xfrm>
          <a:prstGeom prst="rect">
            <a:avLst/>
          </a:prstGeom>
          <a:gradFill>
            <a:gsLst>
              <a:gs pos="2000">
                <a:srgbClr val="017CC5"/>
              </a:gs>
              <a:gs pos="100000">
                <a:srgbClr val="88CDE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91909364-40A3-CAC5-F43B-9E2306667898}"/>
              </a:ext>
            </a:extLst>
          </p:cNvPr>
          <p:cNvSpPr txBox="1"/>
          <p:nvPr/>
        </p:nvSpPr>
        <p:spPr>
          <a:xfrm>
            <a:off x="1081179" y="3237086"/>
            <a:ext cx="800219"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温度关怀</a:t>
            </a:r>
          </a:p>
        </p:txBody>
      </p:sp>
      <p:sp>
        <p:nvSpPr>
          <p:cNvPr id="21" name="文本框 20">
            <a:extLst>
              <a:ext uri="{FF2B5EF4-FFF2-40B4-BE49-F238E27FC236}">
                <a16:creationId xmlns:a16="http://schemas.microsoft.com/office/drawing/2014/main" id="{892A1DEA-AD6D-B5DD-59AB-4A2AD06DFCDF}"/>
              </a:ext>
            </a:extLst>
          </p:cNvPr>
          <p:cNvSpPr txBox="1"/>
          <p:nvPr/>
        </p:nvSpPr>
        <p:spPr>
          <a:xfrm>
            <a:off x="1015311" y="3573369"/>
            <a:ext cx="2336370" cy="707886"/>
          </a:xfrm>
          <a:prstGeom prst="rect">
            <a:avLst/>
          </a:prstGeom>
          <a:noFill/>
        </p:spPr>
        <p:txBody>
          <a:bodyPr wrap="square" rtlCol="0">
            <a:spAutoFit/>
          </a:bodyPr>
          <a:lstStyle/>
          <a:p>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聚焦老年群体、新市民、志愿者等特定人群，量身打造敬老卡、工会卡等专属服务，将情感关怀融入金融服务，生动诠释“金融向善”的核心理念。</a:t>
            </a:r>
          </a:p>
        </p:txBody>
      </p:sp>
      <p:sp>
        <p:nvSpPr>
          <p:cNvPr id="22" name="矩形 21">
            <a:extLst>
              <a:ext uri="{FF2B5EF4-FFF2-40B4-BE49-F238E27FC236}">
                <a16:creationId xmlns:a16="http://schemas.microsoft.com/office/drawing/2014/main" id="{3764147F-C0EE-4D2D-D0AC-81B630678A61}"/>
              </a:ext>
            </a:extLst>
          </p:cNvPr>
          <p:cNvSpPr/>
          <p:nvPr/>
        </p:nvSpPr>
        <p:spPr>
          <a:xfrm>
            <a:off x="1398137" y="4765331"/>
            <a:ext cx="1232115" cy="247973"/>
          </a:xfrm>
          <a:prstGeom prst="rect">
            <a:avLst/>
          </a:prstGeom>
          <a:gradFill>
            <a:gsLst>
              <a:gs pos="2000">
                <a:srgbClr val="017CC5"/>
              </a:gs>
              <a:gs pos="100000">
                <a:srgbClr val="88CDE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文本框 22">
            <a:extLst>
              <a:ext uri="{FF2B5EF4-FFF2-40B4-BE49-F238E27FC236}">
                <a16:creationId xmlns:a16="http://schemas.microsoft.com/office/drawing/2014/main" id="{1D4DDE29-E682-33BC-F60D-2645FBCBCD1F}"/>
              </a:ext>
            </a:extLst>
          </p:cNvPr>
          <p:cNvSpPr txBox="1"/>
          <p:nvPr/>
        </p:nvSpPr>
        <p:spPr>
          <a:xfrm>
            <a:off x="1398137" y="4751803"/>
            <a:ext cx="800219"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跨度融合</a:t>
            </a:r>
          </a:p>
        </p:txBody>
      </p:sp>
      <p:sp>
        <p:nvSpPr>
          <p:cNvPr id="24" name="文本框 23">
            <a:extLst>
              <a:ext uri="{FF2B5EF4-FFF2-40B4-BE49-F238E27FC236}">
                <a16:creationId xmlns:a16="http://schemas.microsoft.com/office/drawing/2014/main" id="{8733F2C3-7E04-357B-6436-DD99B0D79752}"/>
              </a:ext>
            </a:extLst>
          </p:cNvPr>
          <p:cNvSpPr txBox="1"/>
          <p:nvPr/>
        </p:nvSpPr>
        <p:spPr>
          <a:xfrm>
            <a:off x="1332269" y="5088086"/>
            <a:ext cx="2336370" cy="1015663"/>
          </a:xfrm>
          <a:prstGeom prst="rect">
            <a:avLst/>
          </a:prstGeom>
          <a:noFill/>
        </p:spPr>
        <p:txBody>
          <a:bodyPr wrap="square" rtlCol="0">
            <a:spAutoFit/>
          </a:bodyPr>
          <a:lstStyle/>
          <a:p>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推动金融与医疗、教育、养老、菜场支付等非金融场景深度融合。围绕大城养老重要命题，聚焦老年客户急难愁盼问题，创新推出了“心家园”公益服务项目，为客户尤其是老年客户提供心理上、情感上的关怀陪伴。</a:t>
            </a:r>
          </a:p>
        </p:txBody>
      </p:sp>
      <p:sp>
        <p:nvSpPr>
          <p:cNvPr id="25" name="矩形 24">
            <a:extLst>
              <a:ext uri="{FF2B5EF4-FFF2-40B4-BE49-F238E27FC236}">
                <a16:creationId xmlns:a16="http://schemas.microsoft.com/office/drawing/2014/main" id="{8BF9ED08-039F-D588-8FEA-4CE4BEEC8D9C}"/>
              </a:ext>
            </a:extLst>
          </p:cNvPr>
          <p:cNvSpPr/>
          <p:nvPr/>
        </p:nvSpPr>
        <p:spPr>
          <a:xfrm>
            <a:off x="9059447" y="1217179"/>
            <a:ext cx="1232115" cy="247973"/>
          </a:xfrm>
          <a:prstGeom prst="rect">
            <a:avLst/>
          </a:prstGeom>
          <a:gradFill>
            <a:gsLst>
              <a:gs pos="2000">
                <a:srgbClr val="017CC5"/>
              </a:gs>
              <a:gs pos="100000">
                <a:srgbClr val="88CDE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文本框 25">
            <a:extLst>
              <a:ext uri="{FF2B5EF4-FFF2-40B4-BE49-F238E27FC236}">
                <a16:creationId xmlns:a16="http://schemas.microsoft.com/office/drawing/2014/main" id="{9604782D-4310-FE20-8F47-120313C53F76}"/>
              </a:ext>
            </a:extLst>
          </p:cNvPr>
          <p:cNvSpPr txBox="1"/>
          <p:nvPr/>
        </p:nvSpPr>
        <p:spPr>
          <a:xfrm>
            <a:off x="9059447" y="1203651"/>
            <a:ext cx="800219"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强度攻坚</a:t>
            </a:r>
          </a:p>
        </p:txBody>
      </p:sp>
      <p:sp>
        <p:nvSpPr>
          <p:cNvPr id="27" name="文本框 26">
            <a:extLst>
              <a:ext uri="{FF2B5EF4-FFF2-40B4-BE49-F238E27FC236}">
                <a16:creationId xmlns:a16="http://schemas.microsoft.com/office/drawing/2014/main" id="{884ECB6D-1519-4381-0CA5-2FF213D57EBD}"/>
              </a:ext>
            </a:extLst>
          </p:cNvPr>
          <p:cNvSpPr txBox="1"/>
          <p:nvPr/>
        </p:nvSpPr>
        <p:spPr>
          <a:xfrm>
            <a:off x="8993579" y="1539934"/>
            <a:ext cx="2336370" cy="1015663"/>
          </a:xfrm>
          <a:prstGeom prst="rect">
            <a:avLst/>
          </a:prstGeom>
          <a:noFill/>
        </p:spPr>
        <p:txBody>
          <a:bodyPr wrap="square" rtlCol="0">
            <a:spAutoFit/>
          </a:bodyPr>
          <a:lstStyle/>
          <a:p>
            <a:pPr algn="just"/>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针对乡村振兴、城市更新（如老旧小区加装电梯等）、新市民安居等民生重点难点问题，集中资源推出“加梯贷”“新农人贷”等专项信贷产品，精准发力破解难题，充分发挥金融“活水”的灌溉作用。</a:t>
            </a:r>
          </a:p>
        </p:txBody>
      </p:sp>
      <p:sp>
        <p:nvSpPr>
          <p:cNvPr id="28" name="矩形 27">
            <a:extLst>
              <a:ext uri="{FF2B5EF4-FFF2-40B4-BE49-F238E27FC236}">
                <a16:creationId xmlns:a16="http://schemas.microsoft.com/office/drawing/2014/main" id="{09F71FE6-BF32-6911-060A-140D71AF4DE4}"/>
              </a:ext>
            </a:extLst>
          </p:cNvPr>
          <p:cNvSpPr/>
          <p:nvPr/>
        </p:nvSpPr>
        <p:spPr>
          <a:xfrm>
            <a:off x="9260296" y="3126627"/>
            <a:ext cx="1232115" cy="247973"/>
          </a:xfrm>
          <a:prstGeom prst="rect">
            <a:avLst/>
          </a:prstGeom>
          <a:gradFill>
            <a:gsLst>
              <a:gs pos="2000">
                <a:srgbClr val="017CC5"/>
              </a:gs>
              <a:gs pos="100000">
                <a:srgbClr val="88CDE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文本框 28">
            <a:extLst>
              <a:ext uri="{FF2B5EF4-FFF2-40B4-BE49-F238E27FC236}">
                <a16:creationId xmlns:a16="http://schemas.microsoft.com/office/drawing/2014/main" id="{8123107C-3115-6213-6AC7-ECB616C0DF7C}"/>
              </a:ext>
            </a:extLst>
          </p:cNvPr>
          <p:cNvSpPr txBox="1"/>
          <p:nvPr/>
        </p:nvSpPr>
        <p:spPr>
          <a:xfrm>
            <a:off x="9260296" y="3113099"/>
            <a:ext cx="800219"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密度联结</a:t>
            </a:r>
          </a:p>
        </p:txBody>
      </p:sp>
      <p:sp>
        <p:nvSpPr>
          <p:cNvPr id="30" name="文本框 29">
            <a:extLst>
              <a:ext uri="{FF2B5EF4-FFF2-40B4-BE49-F238E27FC236}">
                <a16:creationId xmlns:a16="http://schemas.microsoft.com/office/drawing/2014/main" id="{E3128A01-9E58-AFFF-23CC-22AFB1993C52}"/>
              </a:ext>
            </a:extLst>
          </p:cNvPr>
          <p:cNvSpPr txBox="1"/>
          <p:nvPr/>
        </p:nvSpPr>
        <p:spPr>
          <a:xfrm>
            <a:off x="9194428" y="3449382"/>
            <a:ext cx="2336370" cy="861774"/>
          </a:xfrm>
          <a:prstGeom prst="rect">
            <a:avLst/>
          </a:prstGeom>
          <a:noFill/>
        </p:spPr>
        <p:txBody>
          <a:bodyPr wrap="square" rtlCol="0">
            <a:spAutoFit/>
          </a:bodyPr>
          <a:lstStyle/>
          <a:p>
            <a:pPr algn="just"/>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以“党建引领</a:t>
            </a:r>
            <a:r>
              <a:rPr kumimoji="1" lang="en-US" altLang="zh-CN" sz="1000" dirty="0">
                <a:solidFill>
                  <a:schemeClr val="tx1">
                    <a:lumMod val="75000"/>
                    <a:lumOff val="25000"/>
                  </a:schemeClr>
                </a:solidFill>
                <a:latin typeface="Microsoft YaHei" panose="020B0503020204020204" pitchFamily="34" charset="-122"/>
                <a:ea typeface="Microsoft YaHei" panose="020B0503020204020204" pitchFamily="34" charset="-122"/>
              </a:rPr>
              <a:t>+</a:t>
            </a:r>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多方协同”为抓手，与政府、村居委、社会组织建立高密度的联动机制，推动金融资源渗透社会治理的毛细血管，实现金融服务与基层治理同频联动。</a:t>
            </a:r>
          </a:p>
        </p:txBody>
      </p:sp>
      <p:sp>
        <p:nvSpPr>
          <p:cNvPr id="31" name="矩形 30">
            <a:extLst>
              <a:ext uri="{FF2B5EF4-FFF2-40B4-BE49-F238E27FC236}">
                <a16:creationId xmlns:a16="http://schemas.microsoft.com/office/drawing/2014/main" id="{AAA43719-849E-8CD7-A254-97F0AB5530AB}"/>
              </a:ext>
            </a:extLst>
          </p:cNvPr>
          <p:cNvSpPr/>
          <p:nvPr/>
        </p:nvSpPr>
        <p:spPr>
          <a:xfrm>
            <a:off x="8937676" y="4841653"/>
            <a:ext cx="1232115" cy="247973"/>
          </a:xfrm>
          <a:prstGeom prst="rect">
            <a:avLst/>
          </a:prstGeom>
          <a:gradFill>
            <a:gsLst>
              <a:gs pos="2000">
                <a:srgbClr val="017CC5"/>
              </a:gs>
              <a:gs pos="100000">
                <a:srgbClr val="88CDE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文本框 31">
            <a:extLst>
              <a:ext uri="{FF2B5EF4-FFF2-40B4-BE49-F238E27FC236}">
                <a16:creationId xmlns:a16="http://schemas.microsoft.com/office/drawing/2014/main" id="{94512DE4-2A0A-0640-8EB9-EE02BE8A73D9}"/>
              </a:ext>
            </a:extLst>
          </p:cNvPr>
          <p:cNvSpPr txBox="1"/>
          <p:nvPr/>
        </p:nvSpPr>
        <p:spPr>
          <a:xfrm>
            <a:off x="8937676" y="4828125"/>
            <a:ext cx="800219" cy="276999"/>
          </a:xfrm>
          <a:prstGeom prst="rect">
            <a:avLst/>
          </a:prstGeom>
          <a:noFill/>
        </p:spPr>
        <p:txBody>
          <a:bodyPr wrap="squar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深度服务</a:t>
            </a:r>
          </a:p>
        </p:txBody>
      </p:sp>
      <p:sp>
        <p:nvSpPr>
          <p:cNvPr id="33" name="文本框 32">
            <a:extLst>
              <a:ext uri="{FF2B5EF4-FFF2-40B4-BE49-F238E27FC236}">
                <a16:creationId xmlns:a16="http://schemas.microsoft.com/office/drawing/2014/main" id="{8E56E23C-35D4-0C1D-3C1E-71BC7DE1C703}"/>
              </a:ext>
            </a:extLst>
          </p:cNvPr>
          <p:cNvSpPr txBox="1"/>
          <p:nvPr/>
        </p:nvSpPr>
        <p:spPr>
          <a:xfrm>
            <a:off x="8871808" y="5164408"/>
            <a:ext cx="2336370" cy="1015663"/>
          </a:xfrm>
          <a:prstGeom prst="rect">
            <a:avLst/>
          </a:prstGeom>
          <a:noFill/>
        </p:spPr>
        <p:txBody>
          <a:bodyPr wrap="square" rtlCol="0">
            <a:spAutoFit/>
          </a:bodyPr>
          <a:lstStyle/>
          <a:p>
            <a:r>
              <a:rPr kumimoji="1" lang="zh-CN" altLang="en-US" sz="1000" dirty="0">
                <a:solidFill>
                  <a:schemeClr val="tx1">
                    <a:lumMod val="75000"/>
                    <a:lumOff val="25000"/>
                  </a:schemeClr>
                </a:solidFill>
                <a:latin typeface="Microsoft YaHei" panose="020B0503020204020204" pitchFamily="34" charset="-122"/>
                <a:ea typeface="Microsoft YaHei" panose="020B0503020204020204" pitchFamily="34" charset="-122"/>
              </a:rPr>
              <a:t>推动银行角色根本性转型，从单纯的“服务提供者”转变为“社会治理的合伙人”。通过网格化服务、整村授信、信用体系建设等举措，深度参与基层治理的规则制定和信用构建，从源头赋能基层治理效能提升。</a:t>
            </a:r>
          </a:p>
        </p:txBody>
      </p:sp>
      <p:sp>
        <p:nvSpPr>
          <p:cNvPr id="38" name="文本框 37">
            <a:extLst>
              <a:ext uri="{FF2B5EF4-FFF2-40B4-BE49-F238E27FC236}">
                <a16:creationId xmlns:a16="http://schemas.microsoft.com/office/drawing/2014/main" id="{A3A19A6F-E0AB-2072-DDE7-848175A48524}"/>
              </a:ext>
            </a:extLst>
          </p:cNvPr>
          <p:cNvSpPr txBox="1"/>
          <p:nvPr/>
        </p:nvSpPr>
        <p:spPr>
          <a:xfrm rot="20974576">
            <a:off x="5188742" y="1014524"/>
            <a:ext cx="1232114" cy="276999"/>
          </a:xfrm>
          <a:prstGeom prst="rect">
            <a:avLst/>
          </a:prstGeom>
          <a:noFill/>
        </p:spPr>
        <p:txBody>
          <a:bodyPr wrap="none" rtlCol="0">
            <a:prstTxWarp prst="textArchUp">
              <a:avLst>
                <a:gd name="adj" fmla="val 13070011"/>
              </a:avLst>
            </a:prstTxWarp>
            <a:spAutoFit/>
          </a:bodyPr>
          <a:lstStyle/>
          <a:p>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功</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能</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价</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值</a:t>
            </a:r>
          </a:p>
        </p:txBody>
      </p:sp>
      <p:sp>
        <p:nvSpPr>
          <p:cNvPr id="40" name="文本框 39">
            <a:extLst>
              <a:ext uri="{FF2B5EF4-FFF2-40B4-BE49-F238E27FC236}">
                <a16:creationId xmlns:a16="http://schemas.microsoft.com/office/drawing/2014/main" id="{C9D64060-FB53-9BCF-A31C-0138C6759299}"/>
              </a:ext>
            </a:extLst>
          </p:cNvPr>
          <p:cNvSpPr txBox="1"/>
          <p:nvPr/>
        </p:nvSpPr>
        <p:spPr>
          <a:xfrm rot="14567239">
            <a:off x="3421427" y="4655868"/>
            <a:ext cx="1232114" cy="276999"/>
          </a:xfrm>
          <a:prstGeom prst="rect">
            <a:avLst/>
          </a:prstGeom>
          <a:noFill/>
        </p:spPr>
        <p:txBody>
          <a:bodyPr wrap="none" rtlCol="0">
            <a:prstTxWarp prst="textArchUp">
              <a:avLst>
                <a:gd name="adj" fmla="val 13070011"/>
              </a:avLst>
            </a:prstTxWarp>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情</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感</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价</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值</a:t>
            </a:r>
          </a:p>
        </p:txBody>
      </p:sp>
      <p:sp>
        <p:nvSpPr>
          <p:cNvPr id="41" name="文本框 40">
            <a:extLst>
              <a:ext uri="{FF2B5EF4-FFF2-40B4-BE49-F238E27FC236}">
                <a16:creationId xmlns:a16="http://schemas.microsoft.com/office/drawing/2014/main" id="{DBB46002-A886-9055-0763-B3EB6E961F1C}"/>
              </a:ext>
            </a:extLst>
          </p:cNvPr>
          <p:cNvSpPr txBox="1"/>
          <p:nvPr/>
        </p:nvSpPr>
        <p:spPr>
          <a:xfrm rot="6151469">
            <a:off x="8084787" y="4064059"/>
            <a:ext cx="1232114" cy="276999"/>
          </a:xfrm>
          <a:prstGeom prst="rect">
            <a:avLst/>
          </a:prstGeom>
          <a:noFill/>
        </p:spPr>
        <p:txBody>
          <a:bodyPr wrap="none" rtlCol="0">
            <a:prstTxWarp prst="textArchUp">
              <a:avLst>
                <a:gd name="adj" fmla="val 13070011"/>
              </a:avLst>
            </a:prstTxWarp>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专</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属</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价</a:t>
            </a:r>
            <a:r>
              <a:rPr kumimoji="1" lang="en-US" altLang="zh-CN" sz="1200" b="1" dirty="0">
                <a:solidFill>
                  <a:schemeClr val="bg1"/>
                </a:solidFill>
                <a:latin typeface="Microsoft YaHei" panose="020B0503020204020204" pitchFamily="34" charset="-122"/>
                <a:ea typeface="Microsoft YaHei" panose="020B0503020204020204" pitchFamily="34" charset="-122"/>
              </a:rPr>
              <a:t> </a:t>
            </a:r>
            <a:r>
              <a:rPr kumimoji="1" lang="zh-CN" altLang="en-US" sz="1200" b="1" dirty="0">
                <a:solidFill>
                  <a:schemeClr val="bg1"/>
                </a:solidFill>
                <a:latin typeface="Microsoft YaHei" panose="020B0503020204020204" pitchFamily="34" charset="-122"/>
                <a:ea typeface="Microsoft YaHei" panose="020B0503020204020204" pitchFamily="34" charset="-122"/>
              </a:rPr>
              <a:t>值</a:t>
            </a:r>
          </a:p>
        </p:txBody>
      </p:sp>
    </p:spTree>
    <p:extLst>
      <p:ext uri="{BB962C8B-B14F-4D97-AF65-F5344CB8AC3E}">
        <p14:creationId xmlns:p14="http://schemas.microsoft.com/office/powerpoint/2010/main" val="777227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EC09124-6EE4-5B56-2291-64F000CAA4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66"/>
            <a:ext cx="12194254" cy="6856734"/>
          </a:xfrm>
          <a:prstGeom prst="rect">
            <a:avLst/>
          </a:prstGeom>
        </p:spPr>
      </p:pic>
      <p:sp>
        <p:nvSpPr>
          <p:cNvPr id="7" name="矩形 6">
            <a:extLst>
              <a:ext uri="{FF2B5EF4-FFF2-40B4-BE49-F238E27FC236}">
                <a16:creationId xmlns:a16="http://schemas.microsoft.com/office/drawing/2014/main" id="{FE3C6CC7-7E48-355D-19FE-1F7B8BE7878F}"/>
              </a:ext>
            </a:extLst>
          </p:cNvPr>
          <p:cNvSpPr/>
          <p:nvPr/>
        </p:nvSpPr>
        <p:spPr>
          <a:xfrm>
            <a:off x="715032" y="3076560"/>
            <a:ext cx="2589041" cy="906505"/>
          </a:xfrm>
          <a:prstGeom prst="rect">
            <a:avLst/>
          </a:prstGeom>
          <a:gradFill>
            <a:gsLst>
              <a:gs pos="0">
                <a:schemeClr val="accent1">
                  <a:lumMod val="5000"/>
                  <a:lumOff val="95000"/>
                  <a:alpha val="37000"/>
                </a:schemeClr>
              </a:gs>
              <a:gs pos="74000">
                <a:srgbClr val="FFC0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6137785A-1483-5EF1-0271-7150C2E77840}"/>
              </a:ext>
            </a:extLst>
          </p:cNvPr>
          <p:cNvSpPr/>
          <p:nvPr/>
        </p:nvSpPr>
        <p:spPr>
          <a:xfrm>
            <a:off x="715032" y="1902563"/>
            <a:ext cx="2589041" cy="906505"/>
          </a:xfrm>
          <a:prstGeom prst="rect">
            <a:avLst/>
          </a:prstGeom>
          <a:gradFill>
            <a:gsLst>
              <a:gs pos="0">
                <a:schemeClr val="accent1">
                  <a:lumMod val="5000"/>
                  <a:lumOff val="95000"/>
                  <a:alpha val="37000"/>
                </a:schemeClr>
              </a:gs>
              <a:gs pos="74000">
                <a:srgbClr val="4CB4EA"/>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a:extLst>
              <a:ext uri="{FF2B5EF4-FFF2-40B4-BE49-F238E27FC236}">
                <a16:creationId xmlns:a16="http://schemas.microsoft.com/office/drawing/2014/main" id="{B1422C2D-AA05-BE41-125D-E5E805B123FC}"/>
              </a:ext>
            </a:extLst>
          </p:cNvPr>
          <p:cNvSpPr/>
          <p:nvPr/>
        </p:nvSpPr>
        <p:spPr>
          <a:xfrm>
            <a:off x="715032" y="728566"/>
            <a:ext cx="2589041" cy="906505"/>
          </a:xfrm>
          <a:prstGeom prst="rect">
            <a:avLst/>
          </a:prstGeom>
          <a:gradFill>
            <a:gsLst>
              <a:gs pos="0">
                <a:schemeClr val="accent1">
                  <a:lumMod val="5000"/>
                  <a:lumOff val="95000"/>
                  <a:alpha val="37000"/>
                </a:schemeClr>
              </a:gs>
              <a:gs pos="74000">
                <a:srgbClr val="FFC0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a:extLst>
              <a:ext uri="{FF2B5EF4-FFF2-40B4-BE49-F238E27FC236}">
                <a16:creationId xmlns:a16="http://schemas.microsoft.com/office/drawing/2014/main" id="{5AE1E48B-B9E8-EC9D-7F8F-60F49038F5CE}"/>
              </a:ext>
            </a:extLst>
          </p:cNvPr>
          <p:cNvSpPr txBox="1"/>
          <p:nvPr/>
        </p:nvSpPr>
        <p:spPr>
          <a:xfrm>
            <a:off x="3568291" y="977810"/>
            <a:ext cx="7698977" cy="310668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2022</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年以来，上海农商银行推出“心家园”公益服务项目，探索将网点服务延伸到社区服务，将金融服务延伸到非金融服务，坚持紧紧围绕“人民城市人民建、人民城市为人民”贡献金融力量。</a:t>
            </a: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        </a:t>
            </a: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年末，已建成超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1000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家“心家园”公益服务站，实现上海市所有街道</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乡镇全覆盖，累计开展超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4</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万场公益活动，与</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1500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余家各级政府、企事业单位、基层社会组织等公益合作单位共同探索赋能社会治理的新模式，打造嵌入式社区服务网络，助力全市“</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分钟生活圈建设”，获</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2024</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年教育部“智慧助老”优质工作案例、上海市人民政府</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2021-2022</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年度上海金融创新成果三等奖等</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项国家级、市级荣誉。</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心家园”公益项目坚持探索以普惠共享优化社区服务供给，实现服务的可及性；坚持围绕百姓所需、市场所盼、自身所长，探索社会资源的金融化整合，形成服务社区居民急难愁盼问题综合解决方案，逐步推出并丰富“健康关爱、老年大学、社区舞台、家庭教育、农品惠购、公益服务、居家生活、综合金融”八项服务内容。</a:t>
            </a:r>
          </a:p>
        </p:txBody>
      </p:sp>
      <p:grpSp>
        <p:nvGrpSpPr>
          <p:cNvPr id="39" name="组合 38">
            <a:extLst>
              <a:ext uri="{FF2B5EF4-FFF2-40B4-BE49-F238E27FC236}">
                <a16:creationId xmlns:a16="http://schemas.microsoft.com/office/drawing/2014/main" id="{A61F0B8E-CEE9-0239-DDFD-8A65BFCB02B9}"/>
              </a:ext>
            </a:extLst>
          </p:cNvPr>
          <p:cNvGrpSpPr/>
          <p:nvPr/>
        </p:nvGrpSpPr>
        <p:grpSpPr>
          <a:xfrm>
            <a:off x="3488868" y="641873"/>
            <a:ext cx="2031325" cy="338554"/>
            <a:chOff x="3488868" y="641873"/>
            <a:chExt cx="2031325" cy="338554"/>
          </a:xfrm>
        </p:grpSpPr>
        <p:sp>
          <p:nvSpPr>
            <p:cNvPr id="11" name="文本框 10">
              <a:extLst>
                <a:ext uri="{FF2B5EF4-FFF2-40B4-BE49-F238E27FC236}">
                  <a16:creationId xmlns:a16="http://schemas.microsoft.com/office/drawing/2014/main" id="{48BE6C3E-D068-C6B7-4073-6E4C5519F88B}"/>
                </a:ext>
              </a:extLst>
            </p:cNvPr>
            <p:cNvSpPr txBox="1"/>
            <p:nvPr/>
          </p:nvSpPr>
          <p:spPr>
            <a:xfrm>
              <a:off x="3488868" y="641873"/>
              <a:ext cx="2031325"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“心家园”公益服务</a:t>
              </a:r>
            </a:p>
          </p:txBody>
        </p:sp>
        <p:sp>
          <p:nvSpPr>
            <p:cNvPr id="12" name="椭圆 11">
              <a:extLst>
                <a:ext uri="{FF2B5EF4-FFF2-40B4-BE49-F238E27FC236}">
                  <a16:creationId xmlns:a16="http://schemas.microsoft.com/office/drawing/2014/main" id="{19E0A415-D7E6-E6C6-4D31-6F40510F748D}"/>
                </a:ext>
              </a:extLst>
            </p:cNvPr>
            <p:cNvSpPr/>
            <p:nvPr/>
          </p:nvSpPr>
          <p:spPr>
            <a:xfrm>
              <a:off x="3523140" y="764691"/>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nvGrpSpPr>
          <p:cNvPr id="37" name="组合 36">
            <a:extLst>
              <a:ext uri="{FF2B5EF4-FFF2-40B4-BE49-F238E27FC236}">
                <a16:creationId xmlns:a16="http://schemas.microsoft.com/office/drawing/2014/main" id="{1AB552D5-6D91-2D93-2112-55B1F2DB2E20}"/>
              </a:ext>
            </a:extLst>
          </p:cNvPr>
          <p:cNvGrpSpPr/>
          <p:nvPr/>
        </p:nvGrpSpPr>
        <p:grpSpPr>
          <a:xfrm>
            <a:off x="1741099" y="846969"/>
            <a:ext cx="1389059" cy="618756"/>
            <a:chOff x="1741099" y="1035543"/>
            <a:chExt cx="1389059" cy="618756"/>
          </a:xfrm>
        </p:grpSpPr>
        <p:sp>
          <p:nvSpPr>
            <p:cNvPr id="23" name="文本框 22">
              <a:extLst>
                <a:ext uri="{FF2B5EF4-FFF2-40B4-BE49-F238E27FC236}">
                  <a16:creationId xmlns:a16="http://schemas.microsoft.com/office/drawing/2014/main" id="{7B5E9895-D88A-48D0-3845-A125BDEE4F14}"/>
                </a:ext>
              </a:extLst>
            </p:cNvPr>
            <p:cNvSpPr txBox="1"/>
            <p:nvPr/>
          </p:nvSpPr>
          <p:spPr>
            <a:xfrm>
              <a:off x="1963703" y="1408078"/>
              <a:ext cx="82586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公益服务站</a:t>
              </a:r>
            </a:p>
          </p:txBody>
        </p:sp>
        <p:sp>
          <p:nvSpPr>
            <p:cNvPr id="24" name="文本框 23">
              <a:extLst>
                <a:ext uri="{FF2B5EF4-FFF2-40B4-BE49-F238E27FC236}">
                  <a16:creationId xmlns:a16="http://schemas.microsoft.com/office/drawing/2014/main" id="{7E9070EB-5095-02AA-C9E5-3EEE3EF0F8A8}"/>
                </a:ext>
              </a:extLst>
            </p:cNvPr>
            <p:cNvSpPr txBox="1"/>
            <p:nvPr/>
          </p:nvSpPr>
          <p:spPr>
            <a:xfrm>
              <a:off x="1811962" y="1035543"/>
              <a:ext cx="1069524" cy="523220"/>
            </a:xfrm>
            <a:prstGeom prst="rect">
              <a:avLst/>
            </a:prstGeom>
            <a:noFill/>
          </p:spPr>
          <p:txBody>
            <a:bodyPr wrap="none" rtlCol="0">
              <a:spAutoFit/>
            </a:bodyPr>
            <a:lstStyle/>
            <a:p>
              <a:r>
                <a:rPr kumimoji="1" lang="en-US" altLang="zh-CN" sz="2800" b="1" dirty="0">
                  <a:solidFill>
                    <a:srgbClr val="1A69B8"/>
                  </a:solidFill>
                  <a:latin typeface="Microsoft YaHei" panose="020B0503020204020204" pitchFamily="34" charset="-122"/>
                  <a:ea typeface="Microsoft YaHei" panose="020B0503020204020204" pitchFamily="34" charset="-122"/>
                </a:rPr>
                <a:t>1000</a:t>
              </a:r>
              <a:endParaRPr kumimoji="1" lang="zh-CN" altLang="en-US" sz="2800" b="1" dirty="0">
                <a:solidFill>
                  <a:srgbClr val="1A69B8"/>
                </a:solidFill>
                <a:latin typeface="Microsoft YaHei" panose="020B0503020204020204" pitchFamily="34" charset="-122"/>
                <a:ea typeface="Microsoft YaHei" panose="020B0503020204020204" pitchFamily="34" charset="-122"/>
              </a:endParaRPr>
            </a:p>
          </p:txBody>
        </p:sp>
        <p:sp>
          <p:nvSpPr>
            <p:cNvPr id="25" name="文本框 24">
              <a:extLst>
                <a:ext uri="{FF2B5EF4-FFF2-40B4-BE49-F238E27FC236}">
                  <a16:creationId xmlns:a16="http://schemas.microsoft.com/office/drawing/2014/main" id="{A305162B-F053-7DDB-6803-AF1F31D198B6}"/>
                </a:ext>
              </a:extLst>
            </p:cNvPr>
            <p:cNvSpPr txBox="1"/>
            <p:nvPr/>
          </p:nvSpPr>
          <p:spPr>
            <a:xfrm flipH="1">
              <a:off x="2706834" y="1238829"/>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家</a:t>
              </a:r>
            </a:p>
          </p:txBody>
        </p:sp>
        <p:sp>
          <p:nvSpPr>
            <p:cNvPr id="26" name="文本框 25">
              <a:extLst>
                <a:ext uri="{FF2B5EF4-FFF2-40B4-BE49-F238E27FC236}">
                  <a16:creationId xmlns:a16="http://schemas.microsoft.com/office/drawing/2014/main" id="{1B87BA02-4173-6736-EDEE-9F3DC63C6983}"/>
                </a:ext>
              </a:extLst>
            </p:cNvPr>
            <p:cNvSpPr txBox="1"/>
            <p:nvPr/>
          </p:nvSpPr>
          <p:spPr>
            <a:xfrm flipH="1">
              <a:off x="1741099" y="1238829"/>
              <a:ext cx="534706"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超</a:t>
              </a:r>
            </a:p>
          </p:txBody>
        </p:sp>
      </p:grpSp>
      <p:grpSp>
        <p:nvGrpSpPr>
          <p:cNvPr id="36" name="组合 35">
            <a:extLst>
              <a:ext uri="{FF2B5EF4-FFF2-40B4-BE49-F238E27FC236}">
                <a16:creationId xmlns:a16="http://schemas.microsoft.com/office/drawing/2014/main" id="{DFC82E6D-A5F1-E859-3E83-A80114B55D9B}"/>
              </a:ext>
            </a:extLst>
          </p:cNvPr>
          <p:cNvGrpSpPr/>
          <p:nvPr/>
        </p:nvGrpSpPr>
        <p:grpSpPr>
          <a:xfrm>
            <a:off x="1941024" y="2005468"/>
            <a:ext cx="836556" cy="618756"/>
            <a:chOff x="1941024" y="2252160"/>
            <a:chExt cx="836556" cy="618756"/>
          </a:xfrm>
        </p:grpSpPr>
        <p:sp>
          <p:nvSpPr>
            <p:cNvPr id="27" name="文本框 26">
              <a:extLst>
                <a:ext uri="{FF2B5EF4-FFF2-40B4-BE49-F238E27FC236}">
                  <a16:creationId xmlns:a16="http://schemas.microsoft.com/office/drawing/2014/main" id="{52F9F671-5191-A3C2-B513-492C1C43C823}"/>
                </a:ext>
              </a:extLst>
            </p:cNvPr>
            <p:cNvSpPr txBox="1"/>
            <p:nvPr/>
          </p:nvSpPr>
          <p:spPr>
            <a:xfrm>
              <a:off x="1963703" y="2624695"/>
              <a:ext cx="69762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公益活动</a:t>
              </a:r>
            </a:p>
          </p:txBody>
        </p:sp>
        <p:sp>
          <p:nvSpPr>
            <p:cNvPr id="28" name="文本框 27">
              <a:extLst>
                <a:ext uri="{FF2B5EF4-FFF2-40B4-BE49-F238E27FC236}">
                  <a16:creationId xmlns:a16="http://schemas.microsoft.com/office/drawing/2014/main" id="{8A7695C5-6A47-B1F3-084E-42F8073E0862}"/>
                </a:ext>
              </a:extLst>
            </p:cNvPr>
            <p:cNvSpPr txBox="1"/>
            <p:nvPr/>
          </p:nvSpPr>
          <p:spPr>
            <a:xfrm>
              <a:off x="2096021" y="2252160"/>
              <a:ext cx="405880" cy="523220"/>
            </a:xfrm>
            <a:prstGeom prst="rect">
              <a:avLst/>
            </a:prstGeom>
            <a:noFill/>
          </p:spPr>
          <p:txBody>
            <a:bodyPr wrap="none" rtlCol="0">
              <a:spAutoFit/>
            </a:bodyPr>
            <a:lstStyle/>
            <a:p>
              <a:r>
                <a:rPr kumimoji="1" lang="en-US" altLang="zh-CN" sz="2800" b="1" dirty="0">
                  <a:solidFill>
                    <a:srgbClr val="1A69B8"/>
                  </a:solidFill>
                  <a:latin typeface="Microsoft YaHei" panose="020B0503020204020204" pitchFamily="34" charset="-122"/>
                  <a:ea typeface="Microsoft YaHei" panose="020B0503020204020204" pitchFamily="34" charset="-122"/>
                </a:rPr>
                <a:t>4</a:t>
              </a:r>
              <a:endParaRPr kumimoji="1" lang="zh-CN" altLang="en-US" sz="2800" b="1" dirty="0">
                <a:solidFill>
                  <a:srgbClr val="1A69B8"/>
                </a:solidFill>
                <a:latin typeface="Microsoft YaHei" panose="020B0503020204020204" pitchFamily="34" charset="-122"/>
                <a:ea typeface="Microsoft YaHei" panose="020B0503020204020204" pitchFamily="34" charset="-122"/>
              </a:endParaRPr>
            </a:p>
          </p:txBody>
        </p:sp>
        <p:sp>
          <p:nvSpPr>
            <p:cNvPr id="29" name="文本框 28">
              <a:extLst>
                <a:ext uri="{FF2B5EF4-FFF2-40B4-BE49-F238E27FC236}">
                  <a16:creationId xmlns:a16="http://schemas.microsoft.com/office/drawing/2014/main" id="{1C6D2D83-6A29-C6C0-A80F-C5968C378A27}"/>
                </a:ext>
              </a:extLst>
            </p:cNvPr>
            <p:cNvSpPr txBox="1"/>
            <p:nvPr/>
          </p:nvSpPr>
          <p:spPr>
            <a:xfrm flipH="1">
              <a:off x="2354256" y="2455446"/>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万场</a:t>
              </a:r>
            </a:p>
          </p:txBody>
        </p:sp>
        <p:sp>
          <p:nvSpPr>
            <p:cNvPr id="30" name="文本框 29">
              <a:extLst>
                <a:ext uri="{FF2B5EF4-FFF2-40B4-BE49-F238E27FC236}">
                  <a16:creationId xmlns:a16="http://schemas.microsoft.com/office/drawing/2014/main" id="{AF91F77D-2185-54D9-08BC-1807E9AF2BB6}"/>
                </a:ext>
              </a:extLst>
            </p:cNvPr>
            <p:cNvSpPr txBox="1"/>
            <p:nvPr/>
          </p:nvSpPr>
          <p:spPr>
            <a:xfrm flipH="1">
              <a:off x="1941024" y="2455446"/>
              <a:ext cx="534706"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超</a:t>
              </a:r>
            </a:p>
          </p:txBody>
        </p:sp>
      </p:grpSp>
      <p:grpSp>
        <p:nvGrpSpPr>
          <p:cNvPr id="35" name="组合 34">
            <a:extLst>
              <a:ext uri="{FF2B5EF4-FFF2-40B4-BE49-F238E27FC236}">
                <a16:creationId xmlns:a16="http://schemas.microsoft.com/office/drawing/2014/main" id="{0CD20DD5-D0D3-AECB-EBDC-680A1AD9F342}"/>
              </a:ext>
            </a:extLst>
          </p:cNvPr>
          <p:cNvGrpSpPr/>
          <p:nvPr/>
        </p:nvGrpSpPr>
        <p:grpSpPr>
          <a:xfrm>
            <a:off x="1894829" y="3210460"/>
            <a:ext cx="894741" cy="618756"/>
            <a:chOff x="1894829" y="3399034"/>
            <a:chExt cx="894741" cy="618756"/>
          </a:xfrm>
        </p:grpSpPr>
        <p:sp>
          <p:nvSpPr>
            <p:cNvPr id="31" name="文本框 30">
              <a:extLst>
                <a:ext uri="{FF2B5EF4-FFF2-40B4-BE49-F238E27FC236}">
                  <a16:creationId xmlns:a16="http://schemas.microsoft.com/office/drawing/2014/main" id="{79E53BCC-740F-7CD2-2000-6B224B640DA2}"/>
                </a:ext>
              </a:extLst>
            </p:cNvPr>
            <p:cNvSpPr txBox="1"/>
            <p:nvPr/>
          </p:nvSpPr>
          <p:spPr>
            <a:xfrm>
              <a:off x="1963703" y="3771569"/>
              <a:ext cx="82586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生活圈建设</a:t>
              </a:r>
            </a:p>
          </p:txBody>
        </p:sp>
        <p:sp>
          <p:nvSpPr>
            <p:cNvPr id="32" name="文本框 31">
              <a:extLst>
                <a:ext uri="{FF2B5EF4-FFF2-40B4-BE49-F238E27FC236}">
                  <a16:creationId xmlns:a16="http://schemas.microsoft.com/office/drawing/2014/main" id="{F3D8FD9A-7232-CD11-E457-EE9067378E4A}"/>
                </a:ext>
              </a:extLst>
            </p:cNvPr>
            <p:cNvSpPr txBox="1"/>
            <p:nvPr/>
          </p:nvSpPr>
          <p:spPr>
            <a:xfrm>
              <a:off x="1894829" y="3399034"/>
              <a:ext cx="627095" cy="523220"/>
            </a:xfrm>
            <a:prstGeom prst="rect">
              <a:avLst/>
            </a:prstGeom>
            <a:noFill/>
          </p:spPr>
          <p:txBody>
            <a:bodyPr wrap="none" rtlCol="0">
              <a:spAutoFit/>
            </a:bodyPr>
            <a:lstStyle/>
            <a:p>
              <a:r>
                <a:rPr kumimoji="1" lang="en-US" altLang="zh-CN" sz="2800" b="1" dirty="0">
                  <a:solidFill>
                    <a:srgbClr val="1A69B8"/>
                  </a:solidFill>
                  <a:latin typeface="Microsoft YaHei" panose="020B0503020204020204" pitchFamily="34" charset="-122"/>
                  <a:ea typeface="Microsoft YaHei" panose="020B0503020204020204" pitchFamily="34" charset="-122"/>
                </a:rPr>
                <a:t>15</a:t>
              </a:r>
              <a:endParaRPr kumimoji="1" lang="zh-CN" altLang="en-US" sz="2800" b="1" dirty="0">
                <a:solidFill>
                  <a:srgbClr val="1A69B8"/>
                </a:solidFill>
                <a:latin typeface="Microsoft YaHei" panose="020B0503020204020204" pitchFamily="34" charset="-122"/>
                <a:ea typeface="Microsoft YaHei" panose="020B0503020204020204" pitchFamily="34" charset="-122"/>
              </a:endParaRPr>
            </a:p>
          </p:txBody>
        </p:sp>
        <p:sp>
          <p:nvSpPr>
            <p:cNvPr id="33" name="文本框 32">
              <a:extLst>
                <a:ext uri="{FF2B5EF4-FFF2-40B4-BE49-F238E27FC236}">
                  <a16:creationId xmlns:a16="http://schemas.microsoft.com/office/drawing/2014/main" id="{E376DB8D-6262-0A25-27C9-4045D4213498}"/>
                </a:ext>
              </a:extLst>
            </p:cNvPr>
            <p:cNvSpPr txBox="1"/>
            <p:nvPr/>
          </p:nvSpPr>
          <p:spPr>
            <a:xfrm flipH="1">
              <a:off x="2354256" y="3602320"/>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分钟</a:t>
              </a:r>
            </a:p>
          </p:txBody>
        </p:sp>
      </p:grpSp>
      <p:pic>
        <p:nvPicPr>
          <p:cNvPr id="4" name="图片 3">
            <a:extLst>
              <a:ext uri="{FF2B5EF4-FFF2-40B4-BE49-F238E27FC236}">
                <a16:creationId xmlns:a16="http://schemas.microsoft.com/office/drawing/2014/main" id="{63F6F58B-C509-CC58-2584-4E3F954236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86638" y="839670"/>
            <a:ext cx="718211" cy="718211"/>
          </a:xfrm>
          <a:prstGeom prst="rect">
            <a:avLst/>
          </a:prstGeom>
        </p:spPr>
      </p:pic>
      <p:pic>
        <p:nvPicPr>
          <p:cNvPr id="6" name="图片 5">
            <a:extLst>
              <a:ext uri="{FF2B5EF4-FFF2-40B4-BE49-F238E27FC236}">
                <a16:creationId xmlns:a16="http://schemas.microsoft.com/office/drawing/2014/main" id="{E3B887E5-D8E3-F6B8-4D67-E1F217234B5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11350" y="2022245"/>
            <a:ext cx="677807" cy="644252"/>
          </a:xfrm>
          <a:prstGeom prst="rect">
            <a:avLst/>
          </a:prstGeom>
        </p:spPr>
      </p:pic>
      <p:pic>
        <p:nvPicPr>
          <p:cNvPr id="8" name="图片 7">
            <a:extLst>
              <a:ext uri="{FF2B5EF4-FFF2-40B4-BE49-F238E27FC236}">
                <a16:creationId xmlns:a16="http://schemas.microsoft.com/office/drawing/2014/main" id="{5F66D9D0-71E2-9E56-043A-2A6B6FA0F7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95863" y="3167417"/>
            <a:ext cx="745235" cy="737552"/>
          </a:xfrm>
          <a:prstGeom prst="rect">
            <a:avLst/>
          </a:prstGeom>
        </p:spPr>
      </p:pic>
      <p:pic>
        <p:nvPicPr>
          <p:cNvPr id="14" name="图片 13">
            <a:extLst>
              <a:ext uri="{FF2B5EF4-FFF2-40B4-BE49-F238E27FC236}">
                <a16:creationId xmlns:a16="http://schemas.microsoft.com/office/drawing/2014/main" id="{DDDD3D67-E518-2FC4-CEDF-1C20AA84DFA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4151013"/>
            <a:ext cx="9013363" cy="2502652"/>
          </a:xfrm>
          <a:prstGeom prst="rect">
            <a:avLst/>
          </a:prstGeom>
        </p:spPr>
      </p:pic>
      <p:pic>
        <p:nvPicPr>
          <p:cNvPr id="9" name="图片 8">
            <a:extLst>
              <a:ext uri="{FF2B5EF4-FFF2-40B4-BE49-F238E27FC236}">
                <a16:creationId xmlns:a16="http://schemas.microsoft.com/office/drawing/2014/main" id="{14108E3E-7A1A-947F-5343-1D2AD8F1AF59}"/>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400000"/>
                    </a14:imgEffect>
                  </a14:imgLayer>
                </a14:imgProps>
              </a:ext>
            </a:extLst>
          </a:blip>
          <a:stretch>
            <a:fillRect/>
          </a:stretch>
        </p:blipFill>
        <p:spPr>
          <a:xfrm>
            <a:off x="8125411" y="3988434"/>
            <a:ext cx="3221280" cy="2902826"/>
          </a:xfrm>
          <a:prstGeom prst="rect">
            <a:avLst/>
          </a:prstGeom>
        </p:spPr>
      </p:pic>
    </p:spTree>
    <p:extLst>
      <p:ext uri="{BB962C8B-B14F-4D97-AF65-F5344CB8AC3E}">
        <p14:creationId xmlns:p14="http://schemas.microsoft.com/office/powerpoint/2010/main" val="204325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1D1A710-D78D-2043-874E-69E64672051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2532"/>
            <a:ext cx="12191997" cy="6855466"/>
          </a:xfrm>
          <a:prstGeom prst="rect">
            <a:avLst/>
          </a:prstGeom>
        </p:spPr>
      </p:pic>
      <p:sp>
        <p:nvSpPr>
          <p:cNvPr id="30" name="文本框 29">
            <a:extLst>
              <a:ext uri="{FF2B5EF4-FFF2-40B4-BE49-F238E27FC236}">
                <a16:creationId xmlns:a16="http://schemas.microsoft.com/office/drawing/2014/main" id="{E397B201-F412-6841-8A35-38B9F19888FE}"/>
              </a:ext>
            </a:extLst>
          </p:cNvPr>
          <p:cNvSpPr txBox="1"/>
          <p:nvPr/>
        </p:nvSpPr>
        <p:spPr>
          <a:xfrm>
            <a:off x="818963" y="1477048"/>
            <a:ext cx="6501272" cy="646331"/>
          </a:xfrm>
          <a:prstGeom prst="rect">
            <a:avLst/>
          </a:prstGeom>
          <a:noFill/>
        </p:spPr>
        <p:txBody>
          <a:bodyPr wrap="square" rtlCol="0">
            <a:spAutoFit/>
          </a:bodyPr>
          <a:lstStyle/>
          <a:p>
            <a:r>
              <a:rPr kumimoji="1" lang="zh-CN" altLang="en-US" sz="3600" b="1" dirty="0">
                <a:solidFill>
                  <a:schemeClr val="bg1"/>
                </a:solidFill>
                <a:latin typeface="Microsoft YaHei" panose="020B0503020204020204" pitchFamily="34" charset="-122"/>
                <a:ea typeface="Microsoft YaHei" panose="020B0503020204020204" pitchFamily="34" charset="-122"/>
              </a:rPr>
              <a:t>最佳体验和卓越品牌</a:t>
            </a:r>
          </a:p>
        </p:txBody>
      </p:sp>
      <p:sp>
        <p:nvSpPr>
          <p:cNvPr id="14" name="椭圆 13">
            <a:extLst>
              <a:ext uri="{FF2B5EF4-FFF2-40B4-BE49-F238E27FC236}">
                <a16:creationId xmlns:a16="http://schemas.microsoft.com/office/drawing/2014/main" id="{28A31EE0-A9E3-A859-490C-B5DA085782F5}"/>
              </a:ext>
            </a:extLst>
          </p:cNvPr>
          <p:cNvSpPr/>
          <p:nvPr/>
        </p:nvSpPr>
        <p:spPr>
          <a:xfrm>
            <a:off x="977996" y="2330689"/>
            <a:ext cx="69742" cy="6974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80A86F58-CCE4-9204-60FB-8A6F2108C1D4}"/>
              </a:ext>
            </a:extLst>
          </p:cNvPr>
          <p:cNvSpPr txBox="1"/>
          <p:nvPr/>
        </p:nvSpPr>
        <p:spPr>
          <a:xfrm>
            <a:off x="1137403" y="3842638"/>
            <a:ext cx="2231701" cy="1444691"/>
          </a:xfrm>
          <a:prstGeom prst="rect">
            <a:avLst/>
          </a:prstGeom>
          <a:noFill/>
        </p:spPr>
        <p:txBody>
          <a:bodyPr wrap="none" rtlCol="0">
            <a:spAutoFit/>
          </a:bodyPr>
          <a:lstStyle/>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加强党建引领 推进高质量发展</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强化队伍建设 激发组织活力</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持续优化客户体验</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强化全面风险管理</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坚守企业使命 履行社会责任</a:t>
            </a:r>
          </a:p>
        </p:txBody>
      </p:sp>
      <p:sp>
        <p:nvSpPr>
          <p:cNvPr id="4" name="矩形 3">
            <a:extLst>
              <a:ext uri="{FF2B5EF4-FFF2-40B4-BE49-F238E27FC236}">
                <a16:creationId xmlns:a16="http://schemas.microsoft.com/office/drawing/2014/main" id="{6A73247F-A749-ABB8-FD3F-55656372FD95}"/>
              </a:ext>
            </a:extLst>
          </p:cNvPr>
          <p:cNvSpPr/>
          <p:nvPr/>
        </p:nvSpPr>
        <p:spPr>
          <a:xfrm rot="5400000" flipV="1">
            <a:off x="-445206" y="3781489"/>
            <a:ext cx="2916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432929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49C47C5A-54C0-8AAE-5C07-D7833B7531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0" y="0"/>
            <a:ext cx="12194254" cy="6856734"/>
          </a:xfrm>
          <a:prstGeom prst="rect">
            <a:avLst/>
          </a:prstGeom>
        </p:spPr>
      </p:pic>
      <p:sp>
        <p:nvSpPr>
          <p:cNvPr id="31" name="矩形 30">
            <a:extLst>
              <a:ext uri="{FF2B5EF4-FFF2-40B4-BE49-F238E27FC236}">
                <a16:creationId xmlns:a16="http://schemas.microsoft.com/office/drawing/2014/main" id="{0486B69F-21DB-5EDD-849B-3F8947597353}"/>
              </a:ext>
            </a:extLst>
          </p:cNvPr>
          <p:cNvSpPr/>
          <p:nvPr/>
        </p:nvSpPr>
        <p:spPr>
          <a:xfrm>
            <a:off x="573437" y="5493332"/>
            <a:ext cx="4302717" cy="11691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矩形 29">
            <a:extLst>
              <a:ext uri="{FF2B5EF4-FFF2-40B4-BE49-F238E27FC236}">
                <a16:creationId xmlns:a16="http://schemas.microsoft.com/office/drawing/2014/main" id="{B2726CCF-A8D6-05CF-4478-A0F43BE0A382}"/>
              </a:ext>
            </a:extLst>
          </p:cNvPr>
          <p:cNvSpPr/>
          <p:nvPr/>
        </p:nvSpPr>
        <p:spPr>
          <a:xfrm>
            <a:off x="573437" y="3775437"/>
            <a:ext cx="4302717" cy="11691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 name="图片 1">
            <a:extLst>
              <a:ext uri="{FF2B5EF4-FFF2-40B4-BE49-F238E27FC236}">
                <a16:creationId xmlns:a16="http://schemas.microsoft.com/office/drawing/2014/main" id="{706EA26E-5E66-CF7B-97F1-CE54D59225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419600" y="554064"/>
            <a:ext cx="7772400" cy="2708329"/>
          </a:xfrm>
          <a:prstGeom prst="rect">
            <a:avLst/>
          </a:prstGeom>
        </p:spPr>
      </p:pic>
      <p:sp>
        <p:nvSpPr>
          <p:cNvPr id="3" name="矩形 2">
            <a:extLst>
              <a:ext uri="{FF2B5EF4-FFF2-40B4-BE49-F238E27FC236}">
                <a16:creationId xmlns:a16="http://schemas.microsoft.com/office/drawing/2014/main" id="{9D4DE585-F142-289A-DB3A-129DC197D370}"/>
              </a:ext>
            </a:extLst>
          </p:cNvPr>
          <p:cNvSpPr/>
          <p:nvPr/>
        </p:nvSpPr>
        <p:spPr>
          <a:xfrm>
            <a:off x="0" y="554064"/>
            <a:ext cx="4417346" cy="2708329"/>
          </a:xfrm>
          <a:prstGeom prst="rect">
            <a:avLst/>
          </a:prstGeom>
          <a:gradFill>
            <a:gsLst>
              <a:gs pos="2000">
                <a:srgbClr val="005BAA"/>
              </a:gs>
              <a:gs pos="100000">
                <a:srgbClr val="006AB4"/>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a:extLst>
              <a:ext uri="{FF2B5EF4-FFF2-40B4-BE49-F238E27FC236}">
                <a16:creationId xmlns:a16="http://schemas.microsoft.com/office/drawing/2014/main" id="{135739CA-D789-93D3-409A-2212C471B1D7}"/>
              </a:ext>
            </a:extLst>
          </p:cNvPr>
          <p:cNvSpPr txBox="1"/>
          <p:nvPr/>
        </p:nvSpPr>
        <p:spPr>
          <a:xfrm>
            <a:off x="610246" y="852013"/>
            <a:ext cx="6117956" cy="369332"/>
          </a:xfrm>
          <a:prstGeom prst="rect">
            <a:avLst/>
          </a:prstGeom>
          <a:noFill/>
        </p:spPr>
        <p:txBody>
          <a:bodyPr wrap="square">
            <a:spAutoFit/>
          </a:bodyPr>
          <a:lstStyle/>
          <a:p>
            <a:r>
              <a:rPr lang="zh-CN" altLang="en-US" sz="1800" b="1" dirty="0">
                <a:solidFill>
                  <a:srgbClr val="FFC000"/>
                </a:solidFill>
                <a:latin typeface="微软雅黑" panose="020B0503020204020204" charset="-122"/>
                <a:ea typeface="微软雅黑" panose="020B0503020204020204" charset="-122"/>
              </a:rPr>
              <a:t>加强党建引领  推进高质量发展</a:t>
            </a:r>
          </a:p>
        </p:txBody>
      </p:sp>
      <p:grpSp>
        <p:nvGrpSpPr>
          <p:cNvPr id="7" name="组合 6">
            <a:extLst>
              <a:ext uri="{FF2B5EF4-FFF2-40B4-BE49-F238E27FC236}">
                <a16:creationId xmlns:a16="http://schemas.microsoft.com/office/drawing/2014/main" id="{B112B3E2-7602-065F-0336-F8F4F2C11EE0}"/>
              </a:ext>
            </a:extLst>
          </p:cNvPr>
          <p:cNvGrpSpPr/>
          <p:nvPr/>
        </p:nvGrpSpPr>
        <p:grpSpPr>
          <a:xfrm>
            <a:off x="573438" y="917830"/>
            <a:ext cx="48908" cy="214445"/>
            <a:chOff x="3708399" y="777283"/>
            <a:chExt cx="64815" cy="284192"/>
          </a:xfrm>
        </p:grpSpPr>
        <p:sp>
          <p:nvSpPr>
            <p:cNvPr id="8" name="矩形 7">
              <a:extLst>
                <a:ext uri="{FF2B5EF4-FFF2-40B4-BE49-F238E27FC236}">
                  <a16:creationId xmlns:a16="http://schemas.microsoft.com/office/drawing/2014/main" id="{6F89B091-1FB7-A6FC-0460-42AD2498A392}"/>
                </a:ext>
              </a:extLst>
            </p:cNvPr>
            <p:cNvSpPr/>
            <p:nvPr/>
          </p:nvSpPr>
          <p:spPr>
            <a:xfrm>
              <a:off x="3708401" y="777283"/>
              <a:ext cx="64813" cy="124417"/>
            </a:xfrm>
            <a:prstGeom prst="rect">
              <a:avLst/>
            </a:prstGeom>
            <a:gradFill>
              <a:gsLst>
                <a:gs pos="82000">
                  <a:schemeClr val="bg1">
                    <a:alpha val="0"/>
                  </a:schemeClr>
                </a:gs>
                <a:gs pos="15000">
                  <a:schemeClr val="bg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a:extLst>
                <a:ext uri="{FF2B5EF4-FFF2-40B4-BE49-F238E27FC236}">
                  <a16:creationId xmlns:a16="http://schemas.microsoft.com/office/drawing/2014/main" id="{7D6396EA-0F5B-C755-1697-35885E6339CD}"/>
                </a:ext>
              </a:extLst>
            </p:cNvPr>
            <p:cNvSpPr/>
            <p:nvPr/>
          </p:nvSpPr>
          <p:spPr>
            <a:xfrm rot="10800000">
              <a:off x="3708399" y="869948"/>
              <a:ext cx="64813" cy="191527"/>
            </a:xfrm>
            <a:prstGeom prst="rect">
              <a:avLst/>
            </a:prstGeom>
            <a:gradFill>
              <a:gsLst>
                <a:gs pos="85000">
                  <a:schemeClr val="bg1">
                    <a:alpha val="0"/>
                  </a:schemeClr>
                </a:gs>
                <a:gs pos="15000">
                  <a:schemeClr val="bg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1" name="文本框 10">
            <a:extLst>
              <a:ext uri="{FF2B5EF4-FFF2-40B4-BE49-F238E27FC236}">
                <a16:creationId xmlns:a16="http://schemas.microsoft.com/office/drawing/2014/main" id="{F193E9AD-B928-40D3-1724-CDB21351212E}"/>
              </a:ext>
            </a:extLst>
          </p:cNvPr>
          <p:cNvSpPr txBox="1"/>
          <p:nvPr/>
        </p:nvSpPr>
        <p:spPr>
          <a:xfrm>
            <a:off x="494008" y="1456494"/>
            <a:ext cx="3721530" cy="1444691"/>
          </a:xfrm>
          <a:prstGeom prst="rect">
            <a:avLst/>
          </a:prstGeom>
          <a:noFill/>
        </p:spPr>
        <p:txBody>
          <a:bodyPr wrap="square">
            <a:spAutoFit/>
          </a:bodyPr>
          <a:lstStyle/>
          <a:p>
            <a:pPr indent="304800" algn="just" fontAlgn="auto">
              <a:lnSpc>
                <a:spcPct val="150000"/>
              </a:lnSpc>
              <a:extLst>
                <a:ext uri="{35155182-B16C-46BC-9424-99874614C6A1}">
                  <wpsdc:indentchars xmlns:lc="http://schemas.openxmlformats.org/drawingml/2006/lockedCanvas" xmlns:wpsdc="http://www.wps.cn/officeDocument/2017/drawingmlCustomData" xmlns="" val="200" checksum="1077528236"/>
                </a:ext>
              </a:extLst>
            </a:pP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2025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上海农商银行党委坚持以习近平新时代中国特色社会主义思想为指导，全面贯彻党的二十大和二十届历次全会精神，紧扣党中央决策部署和市委、市国资委党委工作要求，切实把党的政治优势、组织优势转化为发展优势、竞争优势。</a:t>
            </a:r>
          </a:p>
        </p:txBody>
      </p:sp>
      <p:sp>
        <p:nvSpPr>
          <p:cNvPr id="13" name="文本框 12">
            <a:extLst>
              <a:ext uri="{FF2B5EF4-FFF2-40B4-BE49-F238E27FC236}">
                <a16:creationId xmlns:a16="http://schemas.microsoft.com/office/drawing/2014/main" id="{ADF10517-7B77-C301-61BC-F26B1CE04DD3}"/>
              </a:ext>
            </a:extLst>
          </p:cNvPr>
          <p:cNvSpPr txBox="1"/>
          <p:nvPr/>
        </p:nvSpPr>
        <p:spPr>
          <a:xfrm>
            <a:off x="494008" y="3552361"/>
            <a:ext cx="3467616"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举旗定向担使命，彰显金融国企担当</a:t>
            </a:r>
          </a:p>
        </p:txBody>
      </p:sp>
      <p:sp>
        <p:nvSpPr>
          <p:cNvPr id="15" name="文本框 14">
            <a:extLst>
              <a:ext uri="{FF2B5EF4-FFF2-40B4-BE49-F238E27FC236}">
                <a16:creationId xmlns:a16="http://schemas.microsoft.com/office/drawing/2014/main" id="{3DF9A3D3-A211-EC78-FC92-F32ED720DDAF}"/>
              </a:ext>
            </a:extLst>
          </p:cNvPr>
          <p:cNvSpPr txBox="1"/>
          <p:nvPr/>
        </p:nvSpPr>
        <p:spPr>
          <a:xfrm>
            <a:off x="494008" y="3943000"/>
            <a:ext cx="5294609" cy="1167692"/>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坚持将党的领导融入公司治理各个环节、各个层级和日常经营的各个方面，紧扣金融工作政治性、人民性要求，强化三农、科创与绿色金融领域特色培育，开展“抓执行、强管理、炼内功”内部提升行动，切实增强为客户创造价值的核心能力。</a:t>
            </a:r>
          </a:p>
        </p:txBody>
      </p:sp>
      <p:sp>
        <p:nvSpPr>
          <p:cNvPr id="20" name="文本框 19">
            <a:extLst>
              <a:ext uri="{FF2B5EF4-FFF2-40B4-BE49-F238E27FC236}">
                <a16:creationId xmlns:a16="http://schemas.microsoft.com/office/drawing/2014/main" id="{122BBCF3-928D-DECD-F7C4-0307BCA3D521}"/>
              </a:ext>
            </a:extLst>
          </p:cNvPr>
          <p:cNvSpPr txBox="1"/>
          <p:nvPr/>
        </p:nvSpPr>
        <p:spPr>
          <a:xfrm>
            <a:off x="494008" y="5286000"/>
            <a:ext cx="3467616"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强基固本筑防线，夯实稳健发展根基</a:t>
            </a:r>
          </a:p>
        </p:txBody>
      </p:sp>
      <p:sp>
        <p:nvSpPr>
          <p:cNvPr id="26" name="文本框 25">
            <a:extLst>
              <a:ext uri="{FF2B5EF4-FFF2-40B4-BE49-F238E27FC236}">
                <a16:creationId xmlns:a16="http://schemas.microsoft.com/office/drawing/2014/main" id="{90D008D9-C7F0-D661-0312-33E9C1964B27}"/>
              </a:ext>
            </a:extLst>
          </p:cNvPr>
          <p:cNvSpPr txBox="1"/>
          <p:nvPr/>
        </p:nvSpPr>
        <p:spPr>
          <a:xfrm>
            <a:off x="494008" y="5676639"/>
            <a:ext cx="5294609" cy="890693"/>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扎实开展深入贯彻中央八项规定精神学习教育，持续筑牢思想作风根基。牢固树立大抓基层鲜明导向，搭建智慧党建系统，开展党建条线“月月讲”，以机制创新、载体创新推动基层党建全面提质，锻造坚强有力的战斗堡垒。</a:t>
            </a:r>
          </a:p>
        </p:txBody>
      </p:sp>
      <p:sp>
        <p:nvSpPr>
          <p:cNvPr id="32" name="矩形 31">
            <a:extLst>
              <a:ext uri="{FF2B5EF4-FFF2-40B4-BE49-F238E27FC236}">
                <a16:creationId xmlns:a16="http://schemas.microsoft.com/office/drawing/2014/main" id="{73AA507B-2BAE-3135-5028-B8E22571FA1E}"/>
              </a:ext>
            </a:extLst>
          </p:cNvPr>
          <p:cNvSpPr/>
          <p:nvPr/>
        </p:nvSpPr>
        <p:spPr>
          <a:xfrm>
            <a:off x="6616028" y="3775437"/>
            <a:ext cx="4302717" cy="11691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5B614A6A-2CB5-2111-7F1C-D707801F720C}"/>
              </a:ext>
            </a:extLst>
          </p:cNvPr>
          <p:cNvSpPr txBox="1"/>
          <p:nvPr/>
        </p:nvSpPr>
        <p:spPr>
          <a:xfrm>
            <a:off x="6536599" y="3552361"/>
            <a:ext cx="3467616"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党建赋能聚合力，激活改革攻坚动能</a:t>
            </a:r>
          </a:p>
        </p:txBody>
      </p:sp>
      <p:sp>
        <p:nvSpPr>
          <p:cNvPr id="34" name="文本框 33">
            <a:extLst>
              <a:ext uri="{FF2B5EF4-FFF2-40B4-BE49-F238E27FC236}">
                <a16:creationId xmlns:a16="http://schemas.microsoft.com/office/drawing/2014/main" id="{B6107EDF-04B0-BBCF-B945-B259F193E285}"/>
              </a:ext>
            </a:extLst>
          </p:cNvPr>
          <p:cNvSpPr txBox="1"/>
          <p:nvPr/>
        </p:nvSpPr>
        <p:spPr>
          <a:xfrm>
            <a:off x="6536599" y="3943000"/>
            <a:ext cx="5294609" cy="1444691"/>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强化党建考核评价与结果运用，围绕“五大金融服务体系”打造特色党建品牌，深化党委“</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1335”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、党支部“</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1225”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工作法，推动党建业务融合从“有形”向“有效”突破。聚焦科创金融、乡村振兴、社会治理等重点领域，通过共建联建、结对帮扶、志愿服务等多种载体，激励党员干部领题破题、彰显担当。</a:t>
            </a:r>
          </a:p>
        </p:txBody>
      </p:sp>
    </p:spTree>
    <p:extLst>
      <p:ext uri="{BB962C8B-B14F-4D97-AF65-F5344CB8AC3E}">
        <p14:creationId xmlns:p14="http://schemas.microsoft.com/office/powerpoint/2010/main" val="1410301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8CF4A4E-04F1-3D75-C043-25D501E86A1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9076" y="-201478"/>
            <a:ext cx="12554817" cy="7059478"/>
          </a:xfrm>
          <a:prstGeom prst="rect">
            <a:avLst/>
          </a:prstGeom>
        </p:spPr>
      </p:pic>
      <p:sp>
        <p:nvSpPr>
          <p:cNvPr id="68" name="矩形 67">
            <a:extLst>
              <a:ext uri="{FF2B5EF4-FFF2-40B4-BE49-F238E27FC236}">
                <a16:creationId xmlns:a16="http://schemas.microsoft.com/office/drawing/2014/main" id="{14A9B55E-8000-16D4-14B1-EBDDEF37446F}"/>
              </a:ext>
            </a:extLst>
          </p:cNvPr>
          <p:cNvSpPr/>
          <p:nvPr/>
        </p:nvSpPr>
        <p:spPr>
          <a:xfrm>
            <a:off x="-37792" y="-202744"/>
            <a:ext cx="1873192" cy="7138382"/>
          </a:xfrm>
          <a:prstGeom prst="rect">
            <a:avLst/>
          </a:prstGeom>
          <a:gradFill>
            <a:gsLst>
              <a:gs pos="2000">
                <a:srgbClr val="005BAA"/>
              </a:gs>
              <a:gs pos="100000">
                <a:srgbClr val="006AB4"/>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6" name="组合 15">
            <a:extLst>
              <a:ext uri="{FF2B5EF4-FFF2-40B4-BE49-F238E27FC236}">
                <a16:creationId xmlns:a16="http://schemas.microsoft.com/office/drawing/2014/main" id="{E24EDD0A-5FAE-0202-C405-44F18D7A786F}"/>
              </a:ext>
            </a:extLst>
          </p:cNvPr>
          <p:cNvGrpSpPr/>
          <p:nvPr/>
        </p:nvGrpSpPr>
        <p:grpSpPr>
          <a:xfrm>
            <a:off x="2388997" y="1869098"/>
            <a:ext cx="7430865" cy="1004333"/>
            <a:chOff x="1029863" y="1648491"/>
            <a:chExt cx="7430865" cy="1004333"/>
          </a:xfrm>
        </p:grpSpPr>
        <p:sp>
          <p:nvSpPr>
            <p:cNvPr id="7" name="文本框 6">
              <a:extLst>
                <a:ext uri="{FF2B5EF4-FFF2-40B4-BE49-F238E27FC236}">
                  <a16:creationId xmlns:a16="http://schemas.microsoft.com/office/drawing/2014/main" id="{60DCCF89-B4A8-E7B9-9A3C-225CE4451E6B}"/>
                </a:ext>
              </a:extLst>
            </p:cNvPr>
            <p:cNvSpPr txBox="1"/>
            <p:nvPr/>
          </p:nvSpPr>
          <p:spPr>
            <a:xfrm>
              <a:off x="1029863" y="1648491"/>
              <a:ext cx="1826141"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强化顶层设计牵引</a:t>
              </a:r>
            </a:p>
          </p:txBody>
        </p:sp>
        <p:grpSp>
          <p:nvGrpSpPr>
            <p:cNvPr id="14" name="组合 13">
              <a:extLst>
                <a:ext uri="{FF2B5EF4-FFF2-40B4-BE49-F238E27FC236}">
                  <a16:creationId xmlns:a16="http://schemas.microsoft.com/office/drawing/2014/main" id="{2B24ACFE-783C-7453-846B-BFB5F506291E}"/>
                </a:ext>
              </a:extLst>
            </p:cNvPr>
            <p:cNvGrpSpPr/>
            <p:nvPr/>
          </p:nvGrpSpPr>
          <p:grpSpPr>
            <a:xfrm>
              <a:off x="1114728" y="1987045"/>
              <a:ext cx="5920344" cy="50800"/>
              <a:chOff x="982993" y="1987045"/>
              <a:chExt cx="5920344" cy="50800"/>
            </a:xfrm>
          </p:grpSpPr>
          <p:sp>
            <p:nvSpPr>
              <p:cNvPr id="10" name="矩形 9">
                <a:extLst>
                  <a:ext uri="{FF2B5EF4-FFF2-40B4-BE49-F238E27FC236}">
                    <a16:creationId xmlns:a16="http://schemas.microsoft.com/office/drawing/2014/main" id="{5B697F57-76A4-0975-C0B2-75C80E27DEF2}"/>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a:extLst>
                  <a:ext uri="{FF2B5EF4-FFF2-40B4-BE49-F238E27FC236}">
                    <a16:creationId xmlns:a16="http://schemas.microsoft.com/office/drawing/2014/main" id="{56452910-3BDA-527F-6663-7C30C8FC8CFC}"/>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6B2818DE-C2F8-39C3-EA5A-9F920BD80106}"/>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5" name="文本框 14">
              <a:extLst>
                <a:ext uri="{FF2B5EF4-FFF2-40B4-BE49-F238E27FC236}">
                  <a16:creationId xmlns:a16="http://schemas.microsoft.com/office/drawing/2014/main" id="{55C4D1C6-C429-A8FA-78FE-010659E79A9E}"/>
                </a:ext>
              </a:extLst>
            </p:cNvPr>
            <p:cNvSpPr txBox="1"/>
            <p:nvPr/>
          </p:nvSpPr>
          <p:spPr>
            <a:xfrm>
              <a:off x="1029863" y="2039130"/>
              <a:ext cx="7430865" cy="61369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持续调整重点板块组织架构，优化分支机构经营布局，有效提升战略落地组织支撑力。健全与改革发展相匹配的队伍建设体系，夯实“首席人才官”评价等工作机制。</a:t>
              </a:r>
            </a:p>
          </p:txBody>
        </p:sp>
      </p:grpSp>
      <p:grpSp>
        <p:nvGrpSpPr>
          <p:cNvPr id="17" name="组合 16">
            <a:extLst>
              <a:ext uri="{FF2B5EF4-FFF2-40B4-BE49-F238E27FC236}">
                <a16:creationId xmlns:a16="http://schemas.microsoft.com/office/drawing/2014/main" id="{10ECA22C-C4CF-5AE2-4EC7-F0725A754EAC}"/>
              </a:ext>
            </a:extLst>
          </p:cNvPr>
          <p:cNvGrpSpPr/>
          <p:nvPr/>
        </p:nvGrpSpPr>
        <p:grpSpPr>
          <a:xfrm>
            <a:off x="2388997" y="3040132"/>
            <a:ext cx="7430865" cy="1066014"/>
            <a:chOff x="1029863" y="1648491"/>
            <a:chExt cx="7430865" cy="1066014"/>
          </a:xfrm>
        </p:grpSpPr>
        <p:sp>
          <p:nvSpPr>
            <p:cNvPr id="18" name="文本框 17">
              <a:extLst>
                <a:ext uri="{FF2B5EF4-FFF2-40B4-BE49-F238E27FC236}">
                  <a16:creationId xmlns:a16="http://schemas.microsoft.com/office/drawing/2014/main" id="{32DD628D-E75D-25AB-6A6C-B175F5226027}"/>
                </a:ext>
              </a:extLst>
            </p:cNvPr>
            <p:cNvSpPr txBox="1"/>
            <p:nvPr/>
          </p:nvSpPr>
          <p:spPr>
            <a:xfrm>
              <a:off x="1029863" y="1648491"/>
              <a:ext cx="1826141"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加强资源配置管理</a:t>
              </a:r>
            </a:p>
          </p:txBody>
        </p:sp>
        <p:grpSp>
          <p:nvGrpSpPr>
            <p:cNvPr id="19" name="组合 18">
              <a:extLst>
                <a:ext uri="{FF2B5EF4-FFF2-40B4-BE49-F238E27FC236}">
                  <a16:creationId xmlns:a16="http://schemas.microsoft.com/office/drawing/2014/main" id="{7697577E-5800-8FB3-3AF7-71F7AAF50C8A}"/>
                </a:ext>
              </a:extLst>
            </p:cNvPr>
            <p:cNvGrpSpPr/>
            <p:nvPr/>
          </p:nvGrpSpPr>
          <p:grpSpPr>
            <a:xfrm>
              <a:off x="1114728" y="1987045"/>
              <a:ext cx="5920344" cy="50800"/>
              <a:chOff x="982993" y="1987045"/>
              <a:chExt cx="5920344" cy="50800"/>
            </a:xfrm>
          </p:grpSpPr>
          <p:sp>
            <p:nvSpPr>
              <p:cNvPr id="21" name="矩形 20">
                <a:extLst>
                  <a:ext uri="{FF2B5EF4-FFF2-40B4-BE49-F238E27FC236}">
                    <a16:creationId xmlns:a16="http://schemas.microsoft.com/office/drawing/2014/main" id="{16746BC2-6494-C7A9-953B-792FC622B5B2}"/>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矩形 21">
                <a:extLst>
                  <a:ext uri="{FF2B5EF4-FFF2-40B4-BE49-F238E27FC236}">
                    <a16:creationId xmlns:a16="http://schemas.microsoft.com/office/drawing/2014/main" id="{92766710-62D7-9081-B52F-F56C56F415F1}"/>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矩形 22">
                <a:extLst>
                  <a:ext uri="{FF2B5EF4-FFF2-40B4-BE49-F238E27FC236}">
                    <a16:creationId xmlns:a16="http://schemas.microsoft.com/office/drawing/2014/main" id="{CE6488AE-EA3C-1F03-32FE-5DC8BF988FB5}"/>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0" name="文本框 19">
              <a:extLst>
                <a:ext uri="{FF2B5EF4-FFF2-40B4-BE49-F238E27FC236}">
                  <a16:creationId xmlns:a16="http://schemas.microsoft.com/office/drawing/2014/main" id="{68A61CD6-2B3D-731F-B297-774415395D4C}"/>
                </a:ext>
              </a:extLst>
            </p:cNvPr>
            <p:cNvSpPr txBox="1"/>
            <p:nvPr/>
          </p:nvSpPr>
          <p:spPr>
            <a:xfrm>
              <a:off x="1029863" y="2039442"/>
              <a:ext cx="7430865" cy="675063"/>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持续提升校招生源质量和创新人才数量，连续六年获评年度中国大学生喜爱雇主。推动条线队伍拉条管理，加大人员跨机构流动，不断优化队伍结构。</a:t>
              </a:r>
            </a:p>
          </p:txBody>
        </p:sp>
      </p:grpSp>
      <p:grpSp>
        <p:nvGrpSpPr>
          <p:cNvPr id="31" name="组合 30">
            <a:extLst>
              <a:ext uri="{FF2B5EF4-FFF2-40B4-BE49-F238E27FC236}">
                <a16:creationId xmlns:a16="http://schemas.microsoft.com/office/drawing/2014/main" id="{CEE187F4-8586-A134-3B9B-00D9CE74E3EE}"/>
              </a:ext>
            </a:extLst>
          </p:cNvPr>
          <p:cNvGrpSpPr/>
          <p:nvPr/>
        </p:nvGrpSpPr>
        <p:grpSpPr>
          <a:xfrm>
            <a:off x="2388997" y="4272847"/>
            <a:ext cx="7430865" cy="1004333"/>
            <a:chOff x="1029863" y="1648491"/>
            <a:chExt cx="7430865" cy="1004333"/>
          </a:xfrm>
        </p:grpSpPr>
        <p:sp>
          <p:nvSpPr>
            <p:cNvPr id="32" name="文本框 31">
              <a:extLst>
                <a:ext uri="{FF2B5EF4-FFF2-40B4-BE49-F238E27FC236}">
                  <a16:creationId xmlns:a16="http://schemas.microsoft.com/office/drawing/2014/main" id="{CF6D7F26-1981-BA86-784E-AA5743338A7A}"/>
                </a:ext>
              </a:extLst>
            </p:cNvPr>
            <p:cNvSpPr txBox="1"/>
            <p:nvPr/>
          </p:nvSpPr>
          <p:spPr>
            <a:xfrm>
              <a:off x="1029863" y="1648491"/>
              <a:ext cx="1826141"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优化人才发展环境</a:t>
              </a:r>
            </a:p>
          </p:txBody>
        </p:sp>
        <p:grpSp>
          <p:nvGrpSpPr>
            <p:cNvPr id="33" name="组合 32">
              <a:extLst>
                <a:ext uri="{FF2B5EF4-FFF2-40B4-BE49-F238E27FC236}">
                  <a16:creationId xmlns:a16="http://schemas.microsoft.com/office/drawing/2014/main" id="{BF3A0F05-B7B3-15BC-A8B5-0DD86365D303}"/>
                </a:ext>
              </a:extLst>
            </p:cNvPr>
            <p:cNvGrpSpPr/>
            <p:nvPr/>
          </p:nvGrpSpPr>
          <p:grpSpPr>
            <a:xfrm>
              <a:off x="1114728" y="1987045"/>
              <a:ext cx="5920344" cy="50800"/>
              <a:chOff x="982993" y="1987045"/>
              <a:chExt cx="5920344" cy="50800"/>
            </a:xfrm>
          </p:grpSpPr>
          <p:sp>
            <p:nvSpPr>
              <p:cNvPr id="35" name="矩形 34">
                <a:extLst>
                  <a:ext uri="{FF2B5EF4-FFF2-40B4-BE49-F238E27FC236}">
                    <a16:creationId xmlns:a16="http://schemas.microsoft.com/office/drawing/2014/main" id="{29605072-80B5-0613-E86A-21AB09170CAE}"/>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6" name="矩形 35">
                <a:extLst>
                  <a:ext uri="{FF2B5EF4-FFF2-40B4-BE49-F238E27FC236}">
                    <a16:creationId xmlns:a16="http://schemas.microsoft.com/office/drawing/2014/main" id="{B2969163-48C6-4F73-914B-4CC4C554DED6}"/>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矩形 36">
                <a:extLst>
                  <a:ext uri="{FF2B5EF4-FFF2-40B4-BE49-F238E27FC236}">
                    <a16:creationId xmlns:a16="http://schemas.microsoft.com/office/drawing/2014/main" id="{0E704B11-B07C-587F-3445-9B753D026E21}"/>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4" name="文本框 33">
              <a:extLst>
                <a:ext uri="{FF2B5EF4-FFF2-40B4-BE49-F238E27FC236}">
                  <a16:creationId xmlns:a16="http://schemas.microsoft.com/office/drawing/2014/main" id="{EEACD484-8AC8-47B1-2DFB-D9A14E81D323}"/>
                </a:ext>
              </a:extLst>
            </p:cNvPr>
            <p:cNvSpPr txBox="1"/>
            <p:nvPr/>
          </p:nvSpPr>
          <p:spPr>
            <a:xfrm>
              <a:off x="1029863" y="2039130"/>
              <a:ext cx="7430865" cy="61369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深化人才盘点及成果应用，构建动态后备人才池和紧缺人才认定体系。搭建五大金融服务体系专业人才库，做精做实轮岗交流，持续丰富专业序列市场化评定实践。分层分类开展培训，不断加强关键队伍赋能。</a:t>
              </a:r>
            </a:p>
          </p:txBody>
        </p:sp>
      </p:grpSp>
      <p:grpSp>
        <p:nvGrpSpPr>
          <p:cNvPr id="38" name="组合 37">
            <a:extLst>
              <a:ext uri="{FF2B5EF4-FFF2-40B4-BE49-F238E27FC236}">
                <a16:creationId xmlns:a16="http://schemas.microsoft.com/office/drawing/2014/main" id="{ECAC8B4C-631D-EEEE-0B83-40E167157894}"/>
              </a:ext>
            </a:extLst>
          </p:cNvPr>
          <p:cNvGrpSpPr/>
          <p:nvPr/>
        </p:nvGrpSpPr>
        <p:grpSpPr>
          <a:xfrm>
            <a:off x="2388997" y="5443880"/>
            <a:ext cx="7430865" cy="1012082"/>
            <a:chOff x="1029863" y="1648491"/>
            <a:chExt cx="7430865" cy="1012082"/>
          </a:xfrm>
        </p:grpSpPr>
        <p:sp>
          <p:nvSpPr>
            <p:cNvPr id="39" name="文本框 38">
              <a:extLst>
                <a:ext uri="{FF2B5EF4-FFF2-40B4-BE49-F238E27FC236}">
                  <a16:creationId xmlns:a16="http://schemas.microsoft.com/office/drawing/2014/main" id="{0835D8B0-E910-384E-2E53-665DE75239C5}"/>
                </a:ext>
              </a:extLst>
            </p:cNvPr>
            <p:cNvSpPr txBox="1"/>
            <p:nvPr/>
          </p:nvSpPr>
          <p:spPr>
            <a:xfrm>
              <a:off x="1029863" y="1648491"/>
              <a:ext cx="1826141"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提升员工职场体验</a:t>
              </a:r>
            </a:p>
          </p:txBody>
        </p:sp>
        <p:grpSp>
          <p:nvGrpSpPr>
            <p:cNvPr id="40" name="组合 39">
              <a:extLst>
                <a:ext uri="{FF2B5EF4-FFF2-40B4-BE49-F238E27FC236}">
                  <a16:creationId xmlns:a16="http://schemas.microsoft.com/office/drawing/2014/main" id="{FEE855F0-BBE7-841B-B02D-BEFD320F67B6}"/>
                </a:ext>
              </a:extLst>
            </p:cNvPr>
            <p:cNvGrpSpPr/>
            <p:nvPr/>
          </p:nvGrpSpPr>
          <p:grpSpPr>
            <a:xfrm>
              <a:off x="1114728" y="1987045"/>
              <a:ext cx="5920344" cy="50800"/>
              <a:chOff x="982993" y="1987045"/>
              <a:chExt cx="5920344" cy="50800"/>
            </a:xfrm>
          </p:grpSpPr>
          <p:sp>
            <p:nvSpPr>
              <p:cNvPr id="42" name="矩形 41">
                <a:extLst>
                  <a:ext uri="{FF2B5EF4-FFF2-40B4-BE49-F238E27FC236}">
                    <a16:creationId xmlns:a16="http://schemas.microsoft.com/office/drawing/2014/main" id="{BDB04FC1-7C46-0EFE-A192-4608BD1254F9}"/>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矩形 42">
                <a:extLst>
                  <a:ext uri="{FF2B5EF4-FFF2-40B4-BE49-F238E27FC236}">
                    <a16:creationId xmlns:a16="http://schemas.microsoft.com/office/drawing/2014/main" id="{307DE14D-7167-AF17-51EA-E7475E24FF67}"/>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4" name="矩形 43">
                <a:extLst>
                  <a:ext uri="{FF2B5EF4-FFF2-40B4-BE49-F238E27FC236}">
                    <a16:creationId xmlns:a16="http://schemas.microsoft.com/office/drawing/2014/main" id="{A1FEFC7C-23BD-1EFC-8A34-B0831EDCBF34}"/>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41" name="文本框 40">
              <a:extLst>
                <a:ext uri="{FF2B5EF4-FFF2-40B4-BE49-F238E27FC236}">
                  <a16:creationId xmlns:a16="http://schemas.microsoft.com/office/drawing/2014/main" id="{37B3FE18-5930-2E03-6FA7-A3BAAE74DDDE}"/>
                </a:ext>
              </a:extLst>
            </p:cNvPr>
            <p:cNvSpPr txBox="1"/>
            <p:nvPr/>
          </p:nvSpPr>
          <p:spPr>
            <a:xfrm>
              <a:off x="1029863" y="2046879"/>
              <a:ext cx="7430865" cy="61369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聚焦员工关心关爱，升级员工福利体系，持续加强人力资源管理数字化转型，强化人员流出主动管理，畅通“能进能出”渠道。</a:t>
              </a:r>
            </a:p>
          </p:txBody>
        </p:sp>
      </p:grpSp>
      <p:grpSp>
        <p:nvGrpSpPr>
          <p:cNvPr id="47" name="组合 46">
            <a:extLst>
              <a:ext uri="{FF2B5EF4-FFF2-40B4-BE49-F238E27FC236}">
                <a16:creationId xmlns:a16="http://schemas.microsoft.com/office/drawing/2014/main" id="{84FC901D-D9A6-ED48-A4B7-98DBA942F006}"/>
              </a:ext>
            </a:extLst>
          </p:cNvPr>
          <p:cNvGrpSpPr/>
          <p:nvPr/>
        </p:nvGrpSpPr>
        <p:grpSpPr>
          <a:xfrm>
            <a:off x="2194269" y="708621"/>
            <a:ext cx="64815" cy="284192"/>
            <a:chOff x="3708399" y="777283"/>
            <a:chExt cx="64815" cy="284192"/>
          </a:xfrm>
        </p:grpSpPr>
        <p:sp>
          <p:nvSpPr>
            <p:cNvPr id="48" name="矩形 47">
              <a:extLst>
                <a:ext uri="{FF2B5EF4-FFF2-40B4-BE49-F238E27FC236}">
                  <a16:creationId xmlns:a16="http://schemas.microsoft.com/office/drawing/2014/main" id="{03B953D2-BB3D-0FEF-2733-164577FDB784}"/>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矩形 48">
              <a:extLst>
                <a:ext uri="{FF2B5EF4-FFF2-40B4-BE49-F238E27FC236}">
                  <a16:creationId xmlns:a16="http://schemas.microsoft.com/office/drawing/2014/main" id="{DF3545B1-A456-8A22-DA66-524053DFC046}"/>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50" name="文本框 49">
            <a:extLst>
              <a:ext uri="{FF2B5EF4-FFF2-40B4-BE49-F238E27FC236}">
                <a16:creationId xmlns:a16="http://schemas.microsoft.com/office/drawing/2014/main" id="{F18C6D1B-5718-1D34-D0D1-128793766DED}"/>
              </a:ext>
            </a:extLst>
          </p:cNvPr>
          <p:cNvSpPr txBox="1"/>
          <p:nvPr/>
        </p:nvSpPr>
        <p:spPr>
          <a:xfrm>
            <a:off x="2259086" y="628250"/>
            <a:ext cx="6786981" cy="461665"/>
          </a:xfrm>
          <a:prstGeom prst="rect">
            <a:avLst/>
          </a:prstGeom>
          <a:noFill/>
        </p:spPr>
        <p:txBody>
          <a:bodyPr wrap="square" rtlCol="0">
            <a:spAutoFit/>
          </a:bodyPr>
          <a:lstStyle/>
          <a:p>
            <a:r>
              <a:rPr lang="zh-CN" altLang="en-US" sz="2400" b="1" dirty="0">
                <a:solidFill>
                  <a:srgbClr val="1462A7"/>
                </a:solidFill>
                <a:latin typeface="微软雅黑" panose="020B0503020204020204" charset="-122"/>
                <a:ea typeface="微软雅黑" panose="020B0503020204020204" charset="-122"/>
              </a:rPr>
              <a:t>强化队伍建设 激发组织活力</a:t>
            </a:r>
          </a:p>
        </p:txBody>
      </p:sp>
      <p:sp>
        <p:nvSpPr>
          <p:cNvPr id="51" name="文本框 50">
            <a:extLst>
              <a:ext uri="{FF2B5EF4-FFF2-40B4-BE49-F238E27FC236}">
                <a16:creationId xmlns:a16="http://schemas.microsoft.com/office/drawing/2014/main" id="{24A1C421-26F2-A516-CA12-DDD3D8AD7B06}"/>
              </a:ext>
            </a:extLst>
          </p:cNvPr>
          <p:cNvSpPr txBox="1"/>
          <p:nvPr/>
        </p:nvSpPr>
        <p:spPr>
          <a:xfrm>
            <a:off x="2040463" y="1239562"/>
            <a:ext cx="9563228" cy="336695"/>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b="1" dirty="0">
                <a:solidFill>
                  <a:srgbClr val="006AB4"/>
                </a:solidFill>
                <a:latin typeface="微软雅黑" panose="020B0503020204020204" charset="-122"/>
                <a:ea typeface="微软雅黑" panose="020B0503020204020204" charset="-122"/>
                <a:cs typeface="微软雅黑" panose="020B0503020204020204" charset="-122"/>
              </a:rPr>
              <a:t>上海农商银行持续健全“一体两翼三化四位协同”战略性人力资源管理机制，深化干部人才队伍建设，为高质量发展提供了坚实支撑。</a:t>
            </a:r>
          </a:p>
        </p:txBody>
      </p:sp>
      <p:pic>
        <p:nvPicPr>
          <p:cNvPr id="61" name="图片 60">
            <a:extLst>
              <a:ext uri="{FF2B5EF4-FFF2-40B4-BE49-F238E27FC236}">
                <a16:creationId xmlns:a16="http://schemas.microsoft.com/office/drawing/2014/main" id="{91CB5AC0-6FAC-BEB4-33BF-DFEB59FEBA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52740" y="3064574"/>
            <a:ext cx="806346" cy="806346"/>
          </a:xfrm>
          <a:prstGeom prst="rect">
            <a:avLst/>
          </a:prstGeom>
        </p:spPr>
      </p:pic>
      <p:pic>
        <p:nvPicPr>
          <p:cNvPr id="63" name="图片 62">
            <a:extLst>
              <a:ext uri="{FF2B5EF4-FFF2-40B4-BE49-F238E27FC236}">
                <a16:creationId xmlns:a16="http://schemas.microsoft.com/office/drawing/2014/main" id="{06B19023-1A71-4FD8-5E70-1DE78164C8E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71359" y="4296870"/>
            <a:ext cx="806346" cy="806346"/>
          </a:xfrm>
          <a:prstGeom prst="rect">
            <a:avLst/>
          </a:prstGeom>
        </p:spPr>
      </p:pic>
      <p:pic>
        <p:nvPicPr>
          <p:cNvPr id="65" name="图片 64">
            <a:extLst>
              <a:ext uri="{FF2B5EF4-FFF2-40B4-BE49-F238E27FC236}">
                <a16:creationId xmlns:a16="http://schemas.microsoft.com/office/drawing/2014/main" id="{0F138ADD-A3CF-0F27-DEAC-24E67B8C7A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71359" y="1869098"/>
            <a:ext cx="806346" cy="806346"/>
          </a:xfrm>
          <a:prstGeom prst="rect">
            <a:avLst/>
          </a:prstGeom>
        </p:spPr>
      </p:pic>
      <p:pic>
        <p:nvPicPr>
          <p:cNvPr id="67" name="图片 66">
            <a:extLst>
              <a:ext uri="{FF2B5EF4-FFF2-40B4-BE49-F238E27FC236}">
                <a16:creationId xmlns:a16="http://schemas.microsoft.com/office/drawing/2014/main" id="{400F9920-3A7A-2206-E067-100D0EF32F9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99612" y="5467988"/>
            <a:ext cx="806346" cy="806346"/>
          </a:xfrm>
          <a:prstGeom prst="rect">
            <a:avLst/>
          </a:prstGeom>
        </p:spPr>
      </p:pic>
    </p:spTree>
    <p:extLst>
      <p:ext uri="{BB962C8B-B14F-4D97-AF65-F5344CB8AC3E}">
        <p14:creationId xmlns:p14="http://schemas.microsoft.com/office/powerpoint/2010/main" val="239100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11AED2D-A56D-585B-DDC4-CE4922FA3A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66"/>
            <a:ext cx="12194254" cy="6856734"/>
          </a:xfrm>
          <a:prstGeom prst="rect">
            <a:avLst/>
          </a:prstGeom>
        </p:spPr>
      </p:pic>
      <p:sp>
        <p:nvSpPr>
          <p:cNvPr id="4" name="文本框 3">
            <a:extLst>
              <a:ext uri="{FF2B5EF4-FFF2-40B4-BE49-F238E27FC236}">
                <a16:creationId xmlns:a16="http://schemas.microsoft.com/office/drawing/2014/main" id="{F1D59A87-912B-6F7C-224E-95DED9D4B80D}"/>
              </a:ext>
            </a:extLst>
          </p:cNvPr>
          <p:cNvSpPr txBox="1"/>
          <p:nvPr/>
        </p:nvSpPr>
        <p:spPr>
          <a:xfrm>
            <a:off x="996229" y="1576396"/>
            <a:ext cx="6268304" cy="3937681"/>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年，上海农商银行设立上海市首家社保主题银行，为市民提供更加便捷、高效、贴心的一站式服务体验；作为首批“社银直联”合作银行，在上海</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16</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个区、</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350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余家网点为市民提供</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余项高频社保服务和</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130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余项政务服务的便捷办理，助力营商环境优化。截至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年末，全行网点共计</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362</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家，建设完成</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115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家养老金融特色网点，深化“六专”服务体系，推动网点从金融服务向综合服务平台延伸。</a:t>
            </a:r>
          </a:p>
          <a:p>
            <a:pPr indent="304800" algn="just" fontAlgn="auto">
              <a:lnSpc>
                <a:spcPct val="150000"/>
              </a:lnSpc>
              <a:extLst>
                <a:ext uri="{35155182-B16C-46BC-9424-99874614C6A1}">
                  <wpsdc:indentchars xmlns="" xmlns:wpsdc="http://www.wps.cn/officeDocument/2017/drawingmlCustomData" val="200" checksum="1077528236"/>
                </a:ext>
              </a:extLst>
            </a:pPr>
            <a:endParaRPr lang="zh-CN" altLang="en-US"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深化线上服务功能，个人手机银行持续完善智能化、特色化建设，“安享版”手机银行提供一键呼叫客服、转账信息读屏、安享财富专区等专属服务，助力银发族跨越数字鸿沟，视频银行服务实现密码解锁</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重置等多项业务的远程人工处理。</a:t>
            </a:r>
          </a:p>
          <a:p>
            <a:pPr indent="304800" algn="just" fontAlgn="auto">
              <a:lnSpc>
                <a:spcPct val="150000"/>
              </a:lnSpc>
              <a:extLst>
                <a:ext uri="{35155182-B16C-46BC-9424-99874614C6A1}">
                  <wpsdc:indentchars xmlns="" xmlns:wpsdc="http://www.wps.cn/officeDocument/2017/drawingmlCustomData" val="200" checksum="1077528236"/>
                </a:ext>
              </a:extLst>
            </a:pPr>
            <a:endParaRPr lang="zh-CN" altLang="en-US"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上海农商银行走进村居、社区、校园、园区，面向“老、少、新、外”等不同客群，开展线上线下教育宣传活动超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6980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场，触及金融消费者超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475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万人次。同时，积极开展“消保县域行”专项活动，落实“一镇一策、一村一品”策略，与街镇联动建立“农村金融教育工作站”。</a:t>
            </a:r>
          </a:p>
        </p:txBody>
      </p:sp>
      <p:grpSp>
        <p:nvGrpSpPr>
          <p:cNvPr id="5" name="组合 4">
            <a:extLst>
              <a:ext uri="{FF2B5EF4-FFF2-40B4-BE49-F238E27FC236}">
                <a16:creationId xmlns:a16="http://schemas.microsoft.com/office/drawing/2014/main" id="{0EADE625-FEAE-F4B3-B24A-A8FED9C94067}"/>
              </a:ext>
            </a:extLst>
          </p:cNvPr>
          <p:cNvGrpSpPr/>
          <p:nvPr/>
        </p:nvGrpSpPr>
        <p:grpSpPr>
          <a:xfrm>
            <a:off x="931416" y="1010743"/>
            <a:ext cx="64815" cy="284192"/>
            <a:chOff x="3708399" y="777283"/>
            <a:chExt cx="64815" cy="284192"/>
          </a:xfrm>
        </p:grpSpPr>
        <p:sp>
          <p:nvSpPr>
            <p:cNvPr id="6" name="矩形 5">
              <a:extLst>
                <a:ext uri="{FF2B5EF4-FFF2-40B4-BE49-F238E27FC236}">
                  <a16:creationId xmlns:a16="http://schemas.microsoft.com/office/drawing/2014/main" id="{4DEC318A-A9B5-E046-D795-1F69988FAF0C}"/>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矩形 6">
              <a:extLst>
                <a:ext uri="{FF2B5EF4-FFF2-40B4-BE49-F238E27FC236}">
                  <a16:creationId xmlns:a16="http://schemas.microsoft.com/office/drawing/2014/main" id="{8B48DB99-29DA-D5F2-01C4-60FD713E62B5}"/>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8" name="文本框 7">
            <a:extLst>
              <a:ext uri="{FF2B5EF4-FFF2-40B4-BE49-F238E27FC236}">
                <a16:creationId xmlns:a16="http://schemas.microsoft.com/office/drawing/2014/main" id="{D75B06BC-E831-B423-65D5-96425FBB1BE5}"/>
              </a:ext>
            </a:extLst>
          </p:cNvPr>
          <p:cNvSpPr txBox="1"/>
          <p:nvPr/>
        </p:nvSpPr>
        <p:spPr>
          <a:xfrm>
            <a:off x="996233" y="930372"/>
            <a:ext cx="5701541" cy="461665"/>
          </a:xfrm>
          <a:prstGeom prst="rect">
            <a:avLst/>
          </a:prstGeom>
          <a:noFill/>
        </p:spPr>
        <p:txBody>
          <a:bodyPr wrap="square" rtlCol="0">
            <a:spAutoFit/>
          </a:bodyPr>
          <a:lstStyle/>
          <a:p>
            <a:r>
              <a:rPr lang="zh-CN" altLang="en-US" sz="2400" b="1" dirty="0">
                <a:solidFill>
                  <a:srgbClr val="1462A7"/>
                </a:solidFill>
                <a:latin typeface="微软雅黑" panose="020B0503020204020204" charset="-122"/>
                <a:ea typeface="微软雅黑" panose="020B0503020204020204" charset="-122"/>
              </a:rPr>
              <a:t>持续优化客户体验</a:t>
            </a:r>
          </a:p>
        </p:txBody>
      </p:sp>
      <p:pic>
        <p:nvPicPr>
          <p:cNvPr id="21" name="图片 20">
            <a:extLst>
              <a:ext uri="{FF2B5EF4-FFF2-40B4-BE49-F238E27FC236}">
                <a16:creationId xmlns:a16="http://schemas.microsoft.com/office/drawing/2014/main" id="{A71156D6-C521-80DB-0AA5-9C89B4E77F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02971" y="4110452"/>
            <a:ext cx="2666503" cy="1056725"/>
          </a:xfrm>
          <a:prstGeom prst="rect">
            <a:avLst/>
          </a:prstGeom>
        </p:spPr>
      </p:pic>
      <p:pic>
        <p:nvPicPr>
          <p:cNvPr id="23" name="图片 22">
            <a:extLst>
              <a:ext uri="{FF2B5EF4-FFF2-40B4-BE49-F238E27FC236}">
                <a16:creationId xmlns:a16="http://schemas.microsoft.com/office/drawing/2014/main" id="{B690FA48-5619-563B-7D5F-07C1C06B3DE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02972" y="2621027"/>
            <a:ext cx="2670618" cy="1046059"/>
          </a:xfrm>
          <a:prstGeom prst="rect">
            <a:avLst/>
          </a:prstGeom>
        </p:spPr>
      </p:pic>
      <p:pic>
        <p:nvPicPr>
          <p:cNvPr id="25" name="图片 24">
            <a:extLst>
              <a:ext uri="{FF2B5EF4-FFF2-40B4-BE49-F238E27FC236}">
                <a16:creationId xmlns:a16="http://schemas.microsoft.com/office/drawing/2014/main" id="{56FE138C-D26F-A26D-D358-84F113F7037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010721" y="1135160"/>
            <a:ext cx="2654171" cy="1051838"/>
          </a:xfrm>
          <a:prstGeom prst="rect">
            <a:avLst/>
          </a:prstGeom>
        </p:spPr>
      </p:pic>
      <p:sp>
        <p:nvSpPr>
          <p:cNvPr id="32" name="矩形 31">
            <a:extLst>
              <a:ext uri="{FF2B5EF4-FFF2-40B4-BE49-F238E27FC236}">
                <a16:creationId xmlns:a16="http://schemas.microsoft.com/office/drawing/2014/main" id="{D576847B-EC24-B8E3-226B-40E5D608A3EB}"/>
              </a:ext>
            </a:extLst>
          </p:cNvPr>
          <p:cNvSpPr/>
          <p:nvPr/>
        </p:nvSpPr>
        <p:spPr>
          <a:xfrm>
            <a:off x="10669474" y="1135160"/>
            <a:ext cx="1056725" cy="1051838"/>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矩形 32">
            <a:extLst>
              <a:ext uri="{FF2B5EF4-FFF2-40B4-BE49-F238E27FC236}">
                <a16:creationId xmlns:a16="http://schemas.microsoft.com/office/drawing/2014/main" id="{D6837649-A198-0518-394D-EED7A70F93EE}"/>
              </a:ext>
            </a:extLst>
          </p:cNvPr>
          <p:cNvSpPr/>
          <p:nvPr/>
        </p:nvSpPr>
        <p:spPr>
          <a:xfrm>
            <a:off x="10669474" y="2615248"/>
            <a:ext cx="1056725" cy="1051838"/>
          </a:xfrm>
          <a:prstGeom prst="rect">
            <a:avLst/>
          </a:prstGeom>
          <a:solidFill>
            <a:srgbClr val="1A69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矩形 33">
            <a:extLst>
              <a:ext uri="{FF2B5EF4-FFF2-40B4-BE49-F238E27FC236}">
                <a16:creationId xmlns:a16="http://schemas.microsoft.com/office/drawing/2014/main" id="{52F5453F-529E-CAAF-32C7-7342ACF9949B}"/>
              </a:ext>
            </a:extLst>
          </p:cNvPr>
          <p:cNvSpPr/>
          <p:nvPr/>
        </p:nvSpPr>
        <p:spPr>
          <a:xfrm>
            <a:off x="10657143" y="4110835"/>
            <a:ext cx="1056725" cy="1051838"/>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0" name="组合 39">
            <a:extLst>
              <a:ext uri="{FF2B5EF4-FFF2-40B4-BE49-F238E27FC236}">
                <a16:creationId xmlns:a16="http://schemas.microsoft.com/office/drawing/2014/main" id="{76894A2F-5E12-C4CB-2B12-2F510573813B}"/>
              </a:ext>
            </a:extLst>
          </p:cNvPr>
          <p:cNvGrpSpPr/>
          <p:nvPr/>
        </p:nvGrpSpPr>
        <p:grpSpPr>
          <a:xfrm>
            <a:off x="10766498" y="1416228"/>
            <a:ext cx="935445" cy="565899"/>
            <a:chOff x="3234321" y="2040126"/>
            <a:chExt cx="935445" cy="565899"/>
          </a:xfrm>
        </p:grpSpPr>
        <p:sp>
          <p:nvSpPr>
            <p:cNvPr id="35" name="文本框 34">
              <a:extLst>
                <a:ext uri="{FF2B5EF4-FFF2-40B4-BE49-F238E27FC236}">
                  <a16:creationId xmlns:a16="http://schemas.microsoft.com/office/drawing/2014/main" id="{28A1B558-398F-75AB-B1BF-9A257FF74B21}"/>
                </a:ext>
              </a:extLst>
            </p:cNvPr>
            <p:cNvSpPr txBox="1"/>
            <p:nvPr/>
          </p:nvSpPr>
          <p:spPr>
            <a:xfrm>
              <a:off x="3309097" y="2359804"/>
              <a:ext cx="697627" cy="246221"/>
            </a:xfrm>
            <a:prstGeom prst="rect">
              <a:avLst/>
            </a:prstGeom>
            <a:noFill/>
          </p:spPr>
          <p:txBody>
            <a:bodyPr wrap="none" rtlCol="0">
              <a:spAutoFit/>
            </a:bodyPr>
            <a:lstStyle/>
            <a:p>
              <a:r>
                <a:rPr kumimoji="1" lang="zh-CN" altLang="en-US" sz="1000" b="1" dirty="0">
                  <a:solidFill>
                    <a:srgbClr val="1A69B8"/>
                  </a:solidFill>
                  <a:latin typeface="Microsoft YaHei" panose="020B0503020204020204" pitchFamily="34" charset="-122"/>
                  <a:ea typeface="Microsoft YaHei" panose="020B0503020204020204" pitchFamily="34" charset="-122"/>
                </a:rPr>
                <a:t>全行网点</a:t>
              </a:r>
            </a:p>
          </p:txBody>
        </p:sp>
        <p:sp>
          <p:nvSpPr>
            <p:cNvPr id="36" name="文本框 35">
              <a:extLst>
                <a:ext uri="{FF2B5EF4-FFF2-40B4-BE49-F238E27FC236}">
                  <a16:creationId xmlns:a16="http://schemas.microsoft.com/office/drawing/2014/main" id="{00E11FA6-9757-0C53-4F16-2772414983B6}"/>
                </a:ext>
              </a:extLst>
            </p:cNvPr>
            <p:cNvSpPr txBox="1"/>
            <p:nvPr/>
          </p:nvSpPr>
          <p:spPr>
            <a:xfrm>
              <a:off x="3234321" y="2040126"/>
              <a:ext cx="660758" cy="400110"/>
            </a:xfrm>
            <a:prstGeom prst="rect">
              <a:avLst/>
            </a:prstGeom>
            <a:noFill/>
          </p:spPr>
          <p:txBody>
            <a:bodyPr wrap="none" rtlCol="0">
              <a:spAutoFit/>
            </a:bodyPr>
            <a:lstStyle/>
            <a:p>
              <a:r>
                <a:rPr kumimoji="1" lang="en-US" altLang="zh-CN" sz="2000" b="1" dirty="0">
                  <a:solidFill>
                    <a:srgbClr val="1A69B8"/>
                  </a:solidFill>
                  <a:latin typeface="Microsoft YaHei" panose="020B0503020204020204" pitchFamily="34" charset="-122"/>
                  <a:ea typeface="Microsoft YaHei" panose="020B0503020204020204" pitchFamily="34" charset="-122"/>
                </a:rPr>
                <a:t>362</a:t>
              </a:r>
              <a:endParaRPr kumimoji="1" lang="zh-CN" altLang="en-US" sz="2000" b="1" dirty="0">
                <a:solidFill>
                  <a:srgbClr val="1A69B8"/>
                </a:solidFill>
                <a:latin typeface="Microsoft YaHei" panose="020B0503020204020204" pitchFamily="34" charset="-122"/>
                <a:ea typeface="Microsoft YaHei" panose="020B0503020204020204" pitchFamily="34" charset="-122"/>
              </a:endParaRPr>
            </a:p>
          </p:txBody>
        </p:sp>
        <p:sp>
          <p:nvSpPr>
            <p:cNvPr id="37" name="文本框 36">
              <a:extLst>
                <a:ext uri="{FF2B5EF4-FFF2-40B4-BE49-F238E27FC236}">
                  <a16:creationId xmlns:a16="http://schemas.microsoft.com/office/drawing/2014/main" id="{756825AB-4885-B173-8FAD-779252B7EE13}"/>
                </a:ext>
              </a:extLst>
            </p:cNvPr>
            <p:cNvSpPr txBox="1"/>
            <p:nvPr/>
          </p:nvSpPr>
          <p:spPr>
            <a:xfrm flipH="1">
              <a:off x="3746442" y="2167717"/>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家</a:t>
              </a:r>
            </a:p>
          </p:txBody>
        </p:sp>
      </p:grpSp>
      <p:grpSp>
        <p:nvGrpSpPr>
          <p:cNvPr id="41" name="组合 40">
            <a:extLst>
              <a:ext uri="{FF2B5EF4-FFF2-40B4-BE49-F238E27FC236}">
                <a16:creationId xmlns:a16="http://schemas.microsoft.com/office/drawing/2014/main" id="{C8D9D6AB-32BB-41C9-9F5C-D5ED8ABB37B2}"/>
              </a:ext>
            </a:extLst>
          </p:cNvPr>
          <p:cNvGrpSpPr/>
          <p:nvPr/>
        </p:nvGrpSpPr>
        <p:grpSpPr>
          <a:xfrm>
            <a:off x="10638290" y="2864889"/>
            <a:ext cx="1221487" cy="574079"/>
            <a:chOff x="3106113" y="2047444"/>
            <a:chExt cx="1221487" cy="574079"/>
          </a:xfrm>
        </p:grpSpPr>
        <p:sp>
          <p:nvSpPr>
            <p:cNvPr id="42" name="文本框 41">
              <a:extLst>
                <a:ext uri="{FF2B5EF4-FFF2-40B4-BE49-F238E27FC236}">
                  <a16:creationId xmlns:a16="http://schemas.microsoft.com/office/drawing/2014/main" id="{5B3138CB-C084-8878-CD49-45FC50595150}"/>
                </a:ext>
              </a:extLst>
            </p:cNvPr>
            <p:cNvSpPr txBox="1"/>
            <p:nvPr/>
          </p:nvSpPr>
          <p:spPr>
            <a:xfrm>
              <a:off x="3176274" y="2375302"/>
              <a:ext cx="954107" cy="246221"/>
            </a:xfrm>
            <a:prstGeom prst="rect">
              <a:avLst/>
            </a:prstGeom>
            <a:noFill/>
          </p:spPr>
          <p:txBody>
            <a:bodyPr wrap="none" rtlCol="0">
              <a:spAutoFit/>
            </a:bodyPr>
            <a:lstStyle/>
            <a:p>
              <a:pPr algn="ctr"/>
              <a:r>
                <a:rPr kumimoji="1" lang="zh-CN" altLang="en-US" sz="1000" b="1" dirty="0">
                  <a:solidFill>
                    <a:schemeClr val="bg1"/>
                  </a:solidFill>
                  <a:latin typeface="Microsoft YaHei" panose="020B0503020204020204" pitchFamily="34" charset="-122"/>
                  <a:ea typeface="Microsoft YaHei" panose="020B0503020204020204" pitchFamily="34" charset="-122"/>
                </a:rPr>
                <a:t>教育宣传活动</a:t>
              </a:r>
            </a:p>
          </p:txBody>
        </p:sp>
        <p:sp>
          <p:nvSpPr>
            <p:cNvPr id="43" name="文本框 42">
              <a:extLst>
                <a:ext uri="{FF2B5EF4-FFF2-40B4-BE49-F238E27FC236}">
                  <a16:creationId xmlns:a16="http://schemas.microsoft.com/office/drawing/2014/main" id="{BFE4321B-5853-E9A6-F2F6-C6976F24D12E}"/>
                </a:ext>
              </a:extLst>
            </p:cNvPr>
            <p:cNvSpPr txBox="1"/>
            <p:nvPr/>
          </p:nvSpPr>
          <p:spPr>
            <a:xfrm>
              <a:off x="3253235" y="2047444"/>
              <a:ext cx="819455" cy="400110"/>
            </a:xfrm>
            <a:prstGeom prst="rect">
              <a:avLst/>
            </a:prstGeom>
            <a:noFill/>
          </p:spPr>
          <p:txBody>
            <a:bodyPr wrap="square" rtlCol="0">
              <a:spAutoFit/>
            </a:bodyPr>
            <a:lstStyle/>
            <a:p>
              <a:r>
                <a:rPr kumimoji="1" lang="en-US" altLang="zh-CN" sz="2000" b="1" dirty="0">
                  <a:solidFill>
                    <a:schemeClr val="bg1"/>
                  </a:solidFill>
                  <a:latin typeface="Microsoft YaHei" panose="020B0503020204020204" pitchFamily="34" charset="-122"/>
                  <a:ea typeface="Microsoft YaHei" panose="020B0503020204020204" pitchFamily="34" charset="-122"/>
                </a:rPr>
                <a:t>6980</a:t>
              </a:r>
              <a:endParaRPr kumimoji="1" lang="zh-CN" altLang="en-US" sz="2000" b="1" dirty="0">
                <a:solidFill>
                  <a:schemeClr val="bg1"/>
                </a:solidFill>
                <a:latin typeface="Microsoft YaHei" panose="020B0503020204020204" pitchFamily="34" charset="-122"/>
                <a:ea typeface="Microsoft YaHei" panose="020B0503020204020204" pitchFamily="34" charset="-122"/>
              </a:endParaRPr>
            </a:p>
          </p:txBody>
        </p:sp>
        <p:sp>
          <p:nvSpPr>
            <p:cNvPr id="44" name="文本框 43">
              <a:extLst>
                <a:ext uri="{FF2B5EF4-FFF2-40B4-BE49-F238E27FC236}">
                  <a16:creationId xmlns:a16="http://schemas.microsoft.com/office/drawing/2014/main" id="{2E20F856-0C8C-F005-F481-CDD5AEB8D82B}"/>
                </a:ext>
              </a:extLst>
            </p:cNvPr>
            <p:cNvSpPr txBox="1"/>
            <p:nvPr/>
          </p:nvSpPr>
          <p:spPr>
            <a:xfrm flipH="1">
              <a:off x="3106113" y="2167717"/>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超</a:t>
              </a:r>
              <a:endParaRPr kumimoji="1" lang="zh-CN" altLang="en-US" sz="900" b="1" dirty="0">
                <a:latin typeface="Microsoft YaHei" panose="020B0503020204020204" pitchFamily="34" charset="-122"/>
                <a:ea typeface="Microsoft YaHei" panose="020B0503020204020204" pitchFamily="34" charset="-122"/>
              </a:endParaRPr>
            </a:p>
          </p:txBody>
        </p:sp>
        <p:cxnSp>
          <p:nvCxnSpPr>
            <p:cNvPr id="45" name="直线连接符 44">
              <a:extLst>
                <a:ext uri="{FF2B5EF4-FFF2-40B4-BE49-F238E27FC236}">
                  <a16:creationId xmlns:a16="http://schemas.microsoft.com/office/drawing/2014/main" id="{A541F34E-C644-50BA-0686-F5D2AF8CBA08}"/>
                </a:ext>
              </a:extLst>
            </p:cNvPr>
            <p:cNvCxnSpPr>
              <a:cxnSpLocks/>
            </p:cNvCxnSpPr>
            <p:nvPr/>
          </p:nvCxnSpPr>
          <p:spPr>
            <a:xfrm>
              <a:off x="3172409" y="2407640"/>
              <a:ext cx="962461"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文本框 45">
              <a:extLst>
                <a:ext uri="{FF2B5EF4-FFF2-40B4-BE49-F238E27FC236}">
                  <a16:creationId xmlns:a16="http://schemas.microsoft.com/office/drawing/2014/main" id="{B758075F-9BD5-4447-486E-53A6E55526E8}"/>
                </a:ext>
              </a:extLst>
            </p:cNvPr>
            <p:cNvSpPr txBox="1"/>
            <p:nvPr/>
          </p:nvSpPr>
          <p:spPr>
            <a:xfrm flipH="1">
              <a:off x="3904276" y="2167717"/>
              <a:ext cx="423324" cy="230832"/>
            </a:xfrm>
            <a:prstGeom prst="rect">
              <a:avLst/>
            </a:prstGeom>
            <a:noFill/>
          </p:spPr>
          <p:txBody>
            <a:bodyPr wrap="square" rtlCol="0">
              <a:spAutoFit/>
            </a:bodyPr>
            <a:lstStyle/>
            <a:p>
              <a:r>
                <a:rPr kumimoji="1" lang="zh-CN" altLang="en-US" sz="900" b="1" dirty="0">
                  <a:solidFill>
                    <a:schemeClr val="bg1"/>
                  </a:solidFill>
                  <a:latin typeface="Microsoft YaHei" panose="020B0503020204020204" pitchFamily="34" charset="-122"/>
                  <a:ea typeface="Microsoft YaHei" panose="020B0503020204020204" pitchFamily="34" charset="-122"/>
                </a:rPr>
                <a:t>场</a:t>
              </a:r>
              <a:endParaRPr kumimoji="1" lang="zh-CN" altLang="en-US" sz="900" b="1" dirty="0">
                <a:latin typeface="Microsoft YaHei" panose="020B0503020204020204" pitchFamily="34" charset="-122"/>
                <a:ea typeface="Microsoft YaHei" panose="020B0503020204020204" pitchFamily="34" charset="-122"/>
              </a:endParaRPr>
            </a:p>
          </p:txBody>
        </p:sp>
      </p:grpSp>
      <p:grpSp>
        <p:nvGrpSpPr>
          <p:cNvPr id="50" name="组合 49">
            <a:extLst>
              <a:ext uri="{FF2B5EF4-FFF2-40B4-BE49-F238E27FC236}">
                <a16:creationId xmlns:a16="http://schemas.microsoft.com/office/drawing/2014/main" id="{67397E7F-7316-F095-811D-FE3318B18478}"/>
              </a:ext>
            </a:extLst>
          </p:cNvPr>
          <p:cNvGrpSpPr/>
          <p:nvPr/>
        </p:nvGrpSpPr>
        <p:grpSpPr>
          <a:xfrm>
            <a:off x="10607294" y="4375974"/>
            <a:ext cx="1256406" cy="574079"/>
            <a:chOff x="3075117" y="2047444"/>
            <a:chExt cx="1256406" cy="574079"/>
          </a:xfrm>
        </p:grpSpPr>
        <p:sp>
          <p:nvSpPr>
            <p:cNvPr id="51" name="文本框 50">
              <a:extLst>
                <a:ext uri="{FF2B5EF4-FFF2-40B4-BE49-F238E27FC236}">
                  <a16:creationId xmlns:a16="http://schemas.microsoft.com/office/drawing/2014/main" id="{C11AA175-DF9B-7597-F716-8A80D5170BB8}"/>
                </a:ext>
              </a:extLst>
            </p:cNvPr>
            <p:cNvSpPr txBox="1"/>
            <p:nvPr/>
          </p:nvSpPr>
          <p:spPr>
            <a:xfrm>
              <a:off x="3112153" y="2375302"/>
              <a:ext cx="1082349" cy="246221"/>
            </a:xfrm>
            <a:prstGeom prst="rect">
              <a:avLst/>
            </a:prstGeom>
            <a:noFill/>
          </p:spPr>
          <p:txBody>
            <a:bodyPr wrap="none" rtlCol="0">
              <a:spAutoFit/>
            </a:bodyPr>
            <a:lstStyle/>
            <a:p>
              <a:pPr algn="ctr"/>
              <a:r>
                <a:rPr kumimoji="1" lang="zh-CN" altLang="en-US" sz="1000" b="1" dirty="0">
                  <a:solidFill>
                    <a:srgbClr val="1A69B8"/>
                  </a:solidFill>
                  <a:latin typeface="Microsoft YaHei" panose="020B0503020204020204" pitchFamily="34" charset="-122"/>
                  <a:ea typeface="Microsoft YaHei" panose="020B0503020204020204" pitchFamily="34" charset="-122"/>
                </a:rPr>
                <a:t>触及金融消费者</a:t>
              </a:r>
            </a:p>
          </p:txBody>
        </p:sp>
        <p:sp>
          <p:nvSpPr>
            <p:cNvPr id="52" name="文本框 51">
              <a:extLst>
                <a:ext uri="{FF2B5EF4-FFF2-40B4-BE49-F238E27FC236}">
                  <a16:creationId xmlns:a16="http://schemas.microsoft.com/office/drawing/2014/main" id="{934A44A1-6A12-2104-7913-972D6AABD1F2}"/>
                </a:ext>
              </a:extLst>
            </p:cNvPr>
            <p:cNvSpPr txBox="1"/>
            <p:nvPr/>
          </p:nvSpPr>
          <p:spPr>
            <a:xfrm>
              <a:off x="3208229" y="2047444"/>
              <a:ext cx="819455" cy="400110"/>
            </a:xfrm>
            <a:prstGeom prst="rect">
              <a:avLst/>
            </a:prstGeom>
            <a:noFill/>
          </p:spPr>
          <p:txBody>
            <a:bodyPr wrap="square" rtlCol="0">
              <a:spAutoFit/>
            </a:bodyPr>
            <a:lstStyle/>
            <a:p>
              <a:r>
                <a:rPr kumimoji="1" lang="en-US" altLang="zh-CN" sz="2000" b="1" dirty="0">
                  <a:solidFill>
                    <a:srgbClr val="1A69B8"/>
                  </a:solidFill>
                  <a:latin typeface="Microsoft YaHei" panose="020B0503020204020204" pitchFamily="34" charset="-122"/>
                  <a:ea typeface="Microsoft YaHei" panose="020B0503020204020204" pitchFamily="34" charset="-122"/>
                </a:rPr>
                <a:t>475</a:t>
              </a:r>
              <a:endParaRPr kumimoji="1" lang="zh-CN" altLang="en-US" sz="2000" b="1" dirty="0">
                <a:solidFill>
                  <a:srgbClr val="1A69B8"/>
                </a:solidFill>
                <a:latin typeface="Microsoft YaHei" panose="020B0503020204020204" pitchFamily="34" charset="-122"/>
                <a:ea typeface="Microsoft YaHei" panose="020B0503020204020204" pitchFamily="34" charset="-122"/>
              </a:endParaRPr>
            </a:p>
          </p:txBody>
        </p:sp>
        <p:sp>
          <p:nvSpPr>
            <p:cNvPr id="53" name="文本框 52">
              <a:extLst>
                <a:ext uri="{FF2B5EF4-FFF2-40B4-BE49-F238E27FC236}">
                  <a16:creationId xmlns:a16="http://schemas.microsoft.com/office/drawing/2014/main" id="{1AEB2391-2B53-AF16-5E15-F9D02B82F567}"/>
                </a:ext>
              </a:extLst>
            </p:cNvPr>
            <p:cNvSpPr txBox="1"/>
            <p:nvPr/>
          </p:nvSpPr>
          <p:spPr>
            <a:xfrm flipH="1">
              <a:off x="3075117" y="2183215"/>
              <a:ext cx="423324"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超</a:t>
              </a:r>
            </a:p>
          </p:txBody>
        </p:sp>
        <p:cxnSp>
          <p:nvCxnSpPr>
            <p:cNvPr id="54" name="直线连接符 53">
              <a:extLst>
                <a:ext uri="{FF2B5EF4-FFF2-40B4-BE49-F238E27FC236}">
                  <a16:creationId xmlns:a16="http://schemas.microsoft.com/office/drawing/2014/main" id="{10CDE196-91E6-F01C-8D0E-D083B380A6E3}"/>
                </a:ext>
              </a:extLst>
            </p:cNvPr>
            <p:cNvCxnSpPr>
              <a:cxnSpLocks/>
            </p:cNvCxnSpPr>
            <p:nvPr/>
          </p:nvCxnSpPr>
          <p:spPr>
            <a:xfrm>
              <a:off x="3172409" y="2407640"/>
              <a:ext cx="962461" cy="0"/>
            </a:xfrm>
            <a:prstGeom prst="line">
              <a:avLst/>
            </a:prstGeom>
            <a:ln w="9525">
              <a:solidFill>
                <a:srgbClr val="1A69B8"/>
              </a:solidFill>
            </a:ln>
          </p:spPr>
          <p:style>
            <a:lnRef idx="1">
              <a:schemeClr val="accent1"/>
            </a:lnRef>
            <a:fillRef idx="0">
              <a:schemeClr val="accent1"/>
            </a:fillRef>
            <a:effectRef idx="0">
              <a:schemeClr val="accent1"/>
            </a:effectRef>
            <a:fontRef idx="minor">
              <a:schemeClr val="tx1"/>
            </a:fontRef>
          </p:style>
        </p:cxnSp>
        <p:sp>
          <p:nvSpPr>
            <p:cNvPr id="55" name="文本框 54">
              <a:extLst>
                <a:ext uri="{FF2B5EF4-FFF2-40B4-BE49-F238E27FC236}">
                  <a16:creationId xmlns:a16="http://schemas.microsoft.com/office/drawing/2014/main" id="{C6C1BFBD-DBDC-F405-B10D-67D824C7F3F5}"/>
                </a:ext>
              </a:extLst>
            </p:cNvPr>
            <p:cNvSpPr txBox="1"/>
            <p:nvPr/>
          </p:nvSpPr>
          <p:spPr>
            <a:xfrm flipH="1">
              <a:off x="3705370" y="2183215"/>
              <a:ext cx="626153" cy="230832"/>
            </a:xfrm>
            <a:prstGeom prst="rect">
              <a:avLst/>
            </a:prstGeom>
            <a:noFill/>
          </p:spPr>
          <p:txBody>
            <a:bodyPr wrap="square" rtlCol="0">
              <a:spAutoFit/>
            </a:bodyPr>
            <a:lstStyle/>
            <a:p>
              <a:r>
                <a:rPr kumimoji="1" lang="zh-CN" altLang="en-US" sz="900" b="1" dirty="0">
                  <a:solidFill>
                    <a:srgbClr val="1A69B8"/>
                  </a:solidFill>
                  <a:latin typeface="Microsoft YaHei" panose="020B0503020204020204" pitchFamily="34" charset="-122"/>
                  <a:ea typeface="Microsoft YaHei" panose="020B0503020204020204" pitchFamily="34" charset="-122"/>
                </a:rPr>
                <a:t>万人次</a:t>
              </a:r>
            </a:p>
          </p:txBody>
        </p:sp>
      </p:grpSp>
      <p:cxnSp>
        <p:nvCxnSpPr>
          <p:cNvPr id="56" name="直线连接符 55">
            <a:extLst>
              <a:ext uri="{FF2B5EF4-FFF2-40B4-BE49-F238E27FC236}">
                <a16:creationId xmlns:a16="http://schemas.microsoft.com/office/drawing/2014/main" id="{E67DF504-A693-FC41-3DA2-F6AD5631E2CD}"/>
              </a:ext>
            </a:extLst>
          </p:cNvPr>
          <p:cNvCxnSpPr>
            <a:cxnSpLocks/>
          </p:cNvCxnSpPr>
          <p:nvPr/>
        </p:nvCxnSpPr>
        <p:spPr>
          <a:xfrm>
            <a:off x="10871139" y="1759153"/>
            <a:ext cx="648000" cy="0"/>
          </a:xfrm>
          <a:prstGeom prst="line">
            <a:avLst/>
          </a:prstGeom>
          <a:ln w="9525">
            <a:solidFill>
              <a:srgbClr val="1A69B8"/>
            </a:solidFill>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B152D125-2C1D-5D4C-AA3E-4B07EA6404E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10479347" y="4931963"/>
            <a:ext cx="1938757" cy="2319584"/>
          </a:xfrm>
          <a:prstGeom prst="rect">
            <a:avLst/>
          </a:prstGeom>
        </p:spPr>
      </p:pic>
    </p:spTree>
    <p:extLst>
      <p:ext uri="{BB962C8B-B14F-4D97-AF65-F5344CB8AC3E}">
        <p14:creationId xmlns:p14="http://schemas.microsoft.com/office/powerpoint/2010/main" val="3603806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1D1A710-D78D-2043-874E-69E646720518}"/>
              </a:ext>
            </a:extLst>
          </p:cNvPr>
          <p:cNvPicPr>
            <a:picLocks/>
          </p:cNvPicPr>
          <p:nvPr/>
        </p:nvPicPr>
        <p:blipFill>
          <a:blip r:embed="rId3" cstate="screen">
            <a:extLst>
              <a:ext uri="{28A0092B-C50C-407E-A947-70E740481C1C}">
                <a14:useLocalDpi xmlns:a14="http://schemas.microsoft.com/office/drawing/2010/main"/>
              </a:ext>
            </a:extLst>
          </a:blip>
          <a:srcRect/>
          <a:stretch/>
        </p:blipFill>
        <p:spPr>
          <a:xfrm>
            <a:off x="0" y="-11432"/>
            <a:ext cx="12192000" cy="6912000"/>
          </a:xfrm>
          <a:prstGeom prst="rect">
            <a:avLst/>
          </a:prstGeom>
        </p:spPr>
      </p:pic>
      <p:sp>
        <p:nvSpPr>
          <p:cNvPr id="30" name="文本框 29">
            <a:extLst>
              <a:ext uri="{FF2B5EF4-FFF2-40B4-BE49-F238E27FC236}">
                <a16:creationId xmlns:a16="http://schemas.microsoft.com/office/drawing/2014/main" id="{E397B201-F412-6841-8A35-38B9F19888FE}"/>
              </a:ext>
            </a:extLst>
          </p:cNvPr>
          <p:cNvSpPr txBox="1"/>
          <p:nvPr/>
        </p:nvSpPr>
        <p:spPr>
          <a:xfrm>
            <a:off x="818963" y="1477048"/>
            <a:ext cx="6501272" cy="646331"/>
          </a:xfrm>
          <a:prstGeom prst="rect">
            <a:avLst/>
          </a:prstGeom>
          <a:noFill/>
        </p:spPr>
        <p:txBody>
          <a:bodyPr wrap="square" rtlCol="0">
            <a:spAutoFit/>
          </a:bodyPr>
          <a:lstStyle/>
          <a:p>
            <a:r>
              <a:rPr kumimoji="1" lang="zh-CN" altLang="en-US" sz="3600" b="1" dirty="0">
                <a:solidFill>
                  <a:schemeClr val="bg1"/>
                </a:solidFill>
                <a:latin typeface="Microsoft YaHei" panose="020B0503020204020204" pitchFamily="34" charset="-122"/>
                <a:ea typeface="Microsoft YaHei" panose="020B0503020204020204" pitchFamily="34" charset="-122"/>
              </a:rPr>
              <a:t>区域综合金融服务集团</a:t>
            </a:r>
          </a:p>
        </p:txBody>
      </p:sp>
      <p:sp>
        <p:nvSpPr>
          <p:cNvPr id="32" name="矩形 31">
            <a:extLst>
              <a:ext uri="{FF2B5EF4-FFF2-40B4-BE49-F238E27FC236}">
                <a16:creationId xmlns:a16="http://schemas.microsoft.com/office/drawing/2014/main" id="{FC5F9D86-168D-C94B-910B-3127D65C8BC9}"/>
              </a:ext>
            </a:extLst>
          </p:cNvPr>
          <p:cNvSpPr/>
          <p:nvPr/>
        </p:nvSpPr>
        <p:spPr>
          <a:xfrm rot="5400000" flipV="1">
            <a:off x="-445206" y="3781489"/>
            <a:ext cx="2916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椭圆 13">
            <a:extLst>
              <a:ext uri="{FF2B5EF4-FFF2-40B4-BE49-F238E27FC236}">
                <a16:creationId xmlns:a16="http://schemas.microsoft.com/office/drawing/2014/main" id="{28A31EE0-A9E3-A859-490C-B5DA085782F5}"/>
              </a:ext>
            </a:extLst>
          </p:cNvPr>
          <p:cNvSpPr/>
          <p:nvPr/>
        </p:nvSpPr>
        <p:spPr>
          <a:xfrm>
            <a:off x="977996" y="2330689"/>
            <a:ext cx="69742" cy="6974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a:extLst>
              <a:ext uri="{FF2B5EF4-FFF2-40B4-BE49-F238E27FC236}">
                <a16:creationId xmlns:a16="http://schemas.microsoft.com/office/drawing/2014/main" id="{80A86F58-CCE4-9204-60FB-8A6F2108C1D4}"/>
              </a:ext>
            </a:extLst>
          </p:cNvPr>
          <p:cNvSpPr txBox="1"/>
          <p:nvPr/>
        </p:nvSpPr>
        <p:spPr>
          <a:xfrm>
            <a:off x="1147563" y="3596904"/>
            <a:ext cx="1107996" cy="1721690"/>
          </a:xfrm>
          <a:prstGeom prst="rect">
            <a:avLst/>
          </a:prstGeom>
          <a:noFill/>
        </p:spPr>
        <p:txBody>
          <a:bodyPr wrap="none" rtlCol="0">
            <a:spAutoFit/>
          </a:bodyPr>
          <a:lstStyle/>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我们是谁</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经营实力</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社会声誉</a:t>
            </a:r>
          </a:p>
          <a:p>
            <a:pPr>
              <a:lnSpc>
                <a:spcPct val="150000"/>
              </a:lnSpc>
            </a:pPr>
            <a:r>
              <a:rPr kumimoji="1" lang="en" altLang="zh-CN" sz="1200" b="1" dirty="0">
                <a:solidFill>
                  <a:schemeClr val="bg1"/>
                </a:solidFill>
                <a:latin typeface="Microsoft YaHei" panose="020B0503020204020204" pitchFamily="34" charset="-122"/>
                <a:ea typeface="Microsoft YaHei" panose="020B0503020204020204" pitchFamily="34" charset="-122"/>
              </a:rPr>
              <a:t>ESG</a:t>
            </a:r>
            <a:r>
              <a:rPr kumimoji="1" lang="zh-CN" altLang="en-US" sz="1200" b="1" dirty="0">
                <a:solidFill>
                  <a:schemeClr val="bg1"/>
                </a:solidFill>
                <a:latin typeface="Microsoft YaHei" panose="020B0503020204020204" pitchFamily="34" charset="-122"/>
                <a:ea typeface="Microsoft YaHei" panose="020B0503020204020204" pitchFamily="34" charset="-122"/>
              </a:rPr>
              <a:t>管理</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集团化布局</a:t>
            </a:r>
          </a:p>
          <a:p>
            <a:pPr>
              <a:lnSpc>
                <a:spcPct val="150000"/>
              </a:lnSpc>
            </a:pPr>
            <a:r>
              <a:rPr kumimoji="1" lang="zh-CN" altLang="en-US" sz="1200" b="1" dirty="0">
                <a:solidFill>
                  <a:schemeClr val="bg1"/>
                </a:solidFill>
                <a:latin typeface="Microsoft YaHei" panose="020B0503020204020204" pitchFamily="34" charset="-122"/>
                <a:ea typeface="Microsoft YaHei" panose="020B0503020204020204" pitchFamily="34" charset="-122"/>
              </a:rPr>
              <a:t>服务国家战略</a:t>
            </a:r>
          </a:p>
        </p:txBody>
      </p:sp>
    </p:spTree>
    <p:extLst>
      <p:ext uri="{BB962C8B-B14F-4D97-AF65-F5344CB8AC3E}">
        <p14:creationId xmlns:p14="http://schemas.microsoft.com/office/powerpoint/2010/main" val="3060845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693244D-FC3B-8584-7576-DA0B8CA2744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 y="1266"/>
            <a:ext cx="12194250" cy="6856734"/>
          </a:xfrm>
          <a:prstGeom prst="rect">
            <a:avLst/>
          </a:prstGeom>
        </p:spPr>
      </p:pic>
      <p:sp>
        <p:nvSpPr>
          <p:cNvPr id="9" name="文本框 8">
            <a:extLst>
              <a:ext uri="{FF2B5EF4-FFF2-40B4-BE49-F238E27FC236}">
                <a16:creationId xmlns:a16="http://schemas.microsoft.com/office/drawing/2014/main" id="{D67F49EF-7C9E-4637-8913-4BA8C29E1921}"/>
              </a:ext>
            </a:extLst>
          </p:cNvPr>
          <p:cNvSpPr txBox="1"/>
          <p:nvPr/>
        </p:nvSpPr>
        <p:spPr>
          <a:xfrm>
            <a:off x="2149739" y="2683114"/>
            <a:ext cx="7894776" cy="1998689"/>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上海农商银行秉持“提升风险经营能力，风险管理创造价值”理念，遵循匹配性、全面性、独立性、有效性原则，建立了覆盖全集团的全面风险管理体系。风险管理组织架构完善合理，风险管理策略清晰，风险偏好稳健，流程机制持续优化，管理基础持续夯实。</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chemeClr val="bg1"/>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2025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上海农商银行持续完善数据驱动、自上而下、关口前移的全面风险管理机制，构建数据驱动的全面风险管理体系，实现事前动态监测和风险敏捷处置，提升重点领域风险控制能力，强化数字化工具应用，依托数字化手段不断提升风险管理体系性、专业性、前瞻性水平。</a:t>
            </a:r>
          </a:p>
        </p:txBody>
      </p:sp>
      <p:grpSp>
        <p:nvGrpSpPr>
          <p:cNvPr id="10" name="组合 9">
            <a:extLst>
              <a:ext uri="{FF2B5EF4-FFF2-40B4-BE49-F238E27FC236}">
                <a16:creationId xmlns:a16="http://schemas.microsoft.com/office/drawing/2014/main" id="{FB597D2E-A1B0-D9B5-D47C-2159A2EFD5FD}"/>
              </a:ext>
            </a:extLst>
          </p:cNvPr>
          <p:cNvGrpSpPr/>
          <p:nvPr/>
        </p:nvGrpSpPr>
        <p:grpSpPr>
          <a:xfrm>
            <a:off x="2323199" y="2050751"/>
            <a:ext cx="64815" cy="284192"/>
            <a:chOff x="3708399" y="777283"/>
            <a:chExt cx="64815" cy="284192"/>
          </a:xfrm>
        </p:grpSpPr>
        <p:sp>
          <p:nvSpPr>
            <p:cNvPr id="11" name="矩形 10">
              <a:extLst>
                <a:ext uri="{FF2B5EF4-FFF2-40B4-BE49-F238E27FC236}">
                  <a16:creationId xmlns:a16="http://schemas.microsoft.com/office/drawing/2014/main" id="{8CC727E2-4F25-2411-5B41-2EEAA7C88695}"/>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a:extLst>
                <a:ext uri="{FF2B5EF4-FFF2-40B4-BE49-F238E27FC236}">
                  <a16:creationId xmlns:a16="http://schemas.microsoft.com/office/drawing/2014/main" id="{87FB8BE9-0015-F5A6-1C78-22B7D0491220}"/>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3" name="文本框 12">
            <a:extLst>
              <a:ext uri="{FF2B5EF4-FFF2-40B4-BE49-F238E27FC236}">
                <a16:creationId xmlns:a16="http://schemas.microsoft.com/office/drawing/2014/main" id="{38A3546C-667F-5724-BC18-D745E18BCDDA}"/>
              </a:ext>
            </a:extLst>
          </p:cNvPr>
          <p:cNvSpPr txBox="1"/>
          <p:nvPr/>
        </p:nvSpPr>
        <p:spPr>
          <a:xfrm>
            <a:off x="2388016" y="1970380"/>
            <a:ext cx="5701541" cy="46166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强化全面风险管理</a:t>
            </a:r>
          </a:p>
        </p:txBody>
      </p:sp>
    </p:spTree>
    <p:extLst>
      <p:ext uri="{BB962C8B-B14F-4D97-AF65-F5344CB8AC3E}">
        <p14:creationId xmlns:p14="http://schemas.microsoft.com/office/powerpoint/2010/main" val="4161813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C3777E6-0488-D66B-EB07-61EDBA9520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7616"/>
          <a:stretch/>
        </p:blipFill>
        <p:spPr>
          <a:xfrm>
            <a:off x="-79696" y="0"/>
            <a:ext cx="12271696" cy="6858000"/>
          </a:xfrm>
          <a:prstGeom prst="rect">
            <a:avLst/>
          </a:prstGeom>
        </p:spPr>
      </p:pic>
      <p:sp>
        <p:nvSpPr>
          <p:cNvPr id="16" name="矩形 15">
            <a:extLst>
              <a:ext uri="{FF2B5EF4-FFF2-40B4-BE49-F238E27FC236}">
                <a16:creationId xmlns:a16="http://schemas.microsoft.com/office/drawing/2014/main" id="{4C9BDDBC-89F2-CF9E-A0EF-D816388C654B}"/>
              </a:ext>
            </a:extLst>
          </p:cNvPr>
          <p:cNvSpPr/>
          <p:nvPr/>
        </p:nvSpPr>
        <p:spPr>
          <a:xfrm>
            <a:off x="519192" y="3583678"/>
            <a:ext cx="11682968" cy="2238829"/>
          </a:xfrm>
          <a:prstGeom prst="rect">
            <a:avLst/>
          </a:prstGeom>
          <a:gradFill>
            <a:gsLst>
              <a:gs pos="2000">
                <a:srgbClr val="FFC000"/>
              </a:gs>
              <a:gs pos="100000">
                <a:srgbClr val="FFC0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1" name="图片 20">
            <a:extLst>
              <a:ext uri="{FF2B5EF4-FFF2-40B4-BE49-F238E27FC236}">
                <a16:creationId xmlns:a16="http://schemas.microsoft.com/office/drawing/2014/main" id="{9A8ED8F4-60DE-056A-0442-839C118557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
          <a:stretch/>
        </p:blipFill>
        <p:spPr>
          <a:xfrm>
            <a:off x="1371600" y="-667584"/>
            <a:ext cx="9175863" cy="4267853"/>
          </a:xfrm>
          <a:prstGeom prst="rect">
            <a:avLst/>
          </a:prstGeom>
        </p:spPr>
      </p:pic>
      <p:sp>
        <p:nvSpPr>
          <p:cNvPr id="2" name="矩形 1">
            <a:extLst>
              <a:ext uri="{FF2B5EF4-FFF2-40B4-BE49-F238E27FC236}">
                <a16:creationId xmlns:a16="http://schemas.microsoft.com/office/drawing/2014/main" id="{74D5B183-991D-C61C-C7D9-53AFD70F790F}"/>
              </a:ext>
            </a:extLst>
          </p:cNvPr>
          <p:cNvSpPr/>
          <p:nvPr/>
        </p:nvSpPr>
        <p:spPr>
          <a:xfrm>
            <a:off x="519192" y="1638908"/>
            <a:ext cx="6416299" cy="461665"/>
          </a:xfrm>
          <a:prstGeom prst="rect">
            <a:avLst/>
          </a:prstGeom>
          <a:gradFill>
            <a:gsLst>
              <a:gs pos="85000">
                <a:schemeClr val="bg1">
                  <a:alpha val="0"/>
                </a:schemeClr>
              </a:gs>
              <a:gs pos="15000">
                <a:srgbClr val="FFC000"/>
              </a:gs>
            </a:gsLst>
            <a:lin ang="3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3BDE6644-F926-55C3-5E18-29B783A2B38B}"/>
              </a:ext>
            </a:extLst>
          </p:cNvPr>
          <p:cNvSpPr/>
          <p:nvPr/>
        </p:nvSpPr>
        <p:spPr>
          <a:xfrm>
            <a:off x="519192" y="2222238"/>
            <a:ext cx="8462248" cy="1052084"/>
          </a:xfrm>
          <a:prstGeom prst="rect">
            <a:avLst/>
          </a:prstGeom>
          <a:gradFill>
            <a:gsLst>
              <a:gs pos="25000">
                <a:srgbClr val="0070C0"/>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a:extLst>
              <a:ext uri="{FF2B5EF4-FFF2-40B4-BE49-F238E27FC236}">
                <a16:creationId xmlns:a16="http://schemas.microsoft.com/office/drawing/2014/main" id="{1AA884C0-AA90-158B-B895-91981C5A0DD2}"/>
              </a:ext>
            </a:extLst>
          </p:cNvPr>
          <p:cNvSpPr txBox="1"/>
          <p:nvPr/>
        </p:nvSpPr>
        <p:spPr>
          <a:xfrm>
            <a:off x="723814" y="4279872"/>
            <a:ext cx="10533466" cy="890693"/>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2018-2025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年期间，上海农商银行女足共向中国女足国家队输送运动员</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30</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人、教练员</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人，在</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2025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年粤港澳全运会上，上海农商银行女足为上海代表团捧回</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金，展现全国足球重镇的底蕴。此外，近年来上海农商银行相继支持世界摩托车越野锦标赛、环意长三角公开赛、环上海</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新城自行车赛、上海中心国际垂直马拉松赛等多项重大赛事，以金融力量赋能申城文化体育事业，携手市民共享美好生活。</a:t>
            </a:r>
          </a:p>
        </p:txBody>
      </p:sp>
      <p:sp>
        <p:nvSpPr>
          <p:cNvPr id="9" name="文本框 8">
            <a:extLst>
              <a:ext uri="{FF2B5EF4-FFF2-40B4-BE49-F238E27FC236}">
                <a16:creationId xmlns:a16="http://schemas.microsoft.com/office/drawing/2014/main" id="{1AD3374E-0C1A-46F2-3081-A0C9E0A0EFE4}"/>
              </a:ext>
            </a:extLst>
          </p:cNvPr>
          <p:cNvSpPr txBox="1"/>
          <p:nvPr/>
        </p:nvSpPr>
        <p:spPr>
          <a:xfrm>
            <a:off x="623561" y="2361893"/>
            <a:ext cx="6311930" cy="61369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en-US" altLang="zh-CN" sz="1200" b="1" dirty="0">
                <a:solidFill>
                  <a:schemeClr val="bg1"/>
                </a:solidFill>
                <a:latin typeface="微软雅黑" panose="020B0503020204020204" charset="-122"/>
                <a:ea typeface="微软雅黑" panose="020B0503020204020204" charset="-122"/>
                <a:cs typeface="微软雅黑" panose="020B0503020204020204" charset="-122"/>
              </a:rPr>
              <a:t>2025</a:t>
            </a:r>
            <a:r>
              <a:rPr lang="zh-CN" altLang="en-US" sz="1200" b="1" dirty="0">
                <a:solidFill>
                  <a:schemeClr val="bg1"/>
                </a:solidFill>
                <a:latin typeface="微软雅黑" panose="020B0503020204020204" charset="-122"/>
                <a:ea typeface="微软雅黑" panose="020B0503020204020204" charset="-122"/>
                <a:cs typeface="微软雅黑" panose="020B0503020204020204" charset="-122"/>
              </a:rPr>
              <a:t>年，上海农商银行积极履行国企社会责任，通过公益捐赠践行企业文化核心精神，更深入、更充分地回应百姓的期盼和诉求，努力打造更加包容、更具温度、更有担当的银行。</a:t>
            </a:r>
          </a:p>
        </p:txBody>
      </p:sp>
      <p:grpSp>
        <p:nvGrpSpPr>
          <p:cNvPr id="10" name="组合 9">
            <a:extLst>
              <a:ext uri="{FF2B5EF4-FFF2-40B4-BE49-F238E27FC236}">
                <a16:creationId xmlns:a16="http://schemas.microsoft.com/office/drawing/2014/main" id="{DFA12C48-5AB7-EFD8-E1BA-AA3E971E4903}"/>
              </a:ext>
            </a:extLst>
          </p:cNvPr>
          <p:cNvGrpSpPr/>
          <p:nvPr/>
        </p:nvGrpSpPr>
        <p:grpSpPr>
          <a:xfrm>
            <a:off x="762809" y="1719279"/>
            <a:ext cx="64815" cy="284192"/>
            <a:chOff x="3708399" y="777283"/>
            <a:chExt cx="64815" cy="284192"/>
          </a:xfrm>
        </p:grpSpPr>
        <p:sp>
          <p:nvSpPr>
            <p:cNvPr id="11" name="矩形 10">
              <a:extLst>
                <a:ext uri="{FF2B5EF4-FFF2-40B4-BE49-F238E27FC236}">
                  <a16:creationId xmlns:a16="http://schemas.microsoft.com/office/drawing/2014/main" id="{A27535BC-A03D-5FA7-565E-53016E2B2F87}"/>
                </a:ext>
              </a:extLst>
            </p:cNvPr>
            <p:cNvSpPr/>
            <p:nvPr/>
          </p:nvSpPr>
          <p:spPr>
            <a:xfrm>
              <a:off x="3708401" y="777283"/>
              <a:ext cx="64813" cy="124417"/>
            </a:xfrm>
            <a:prstGeom prst="rect">
              <a:avLst/>
            </a:prstGeom>
            <a:gradFill>
              <a:gsLst>
                <a:gs pos="82000">
                  <a:schemeClr val="bg1">
                    <a:alpha val="0"/>
                  </a:schemeClr>
                </a:gs>
                <a:gs pos="15000">
                  <a:schemeClr val="bg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a:extLst>
                <a:ext uri="{FF2B5EF4-FFF2-40B4-BE49-F238E27FC236}">
                  <a16:creationId xmlns:a16="http://schemas.microsoft.com/office/drawing/2014/main" id="{694E8424-A4BC-FE14-EEC1-F7B3DFD561BE}"/>
                </a:ext>
              </a:extLst>
            </p:cNvPr>
            <p:cNvSpPr/>
            <p:nvPr/>
          </p:nvSpPr>
          <p:spPr>
            <a:xfrm rot="10800000">
              <a:off x="3708399" y="869948"/>
              <a:ext cx="64813" cy="191527"/>
            </a:xfrm>
            <a:prstGeom prst="rect">
              <a:avLst/>
            </a:prstGeom>
            <a:gradFill>
              <a:gsLst>
                <a:gs pos="85000">
                  <a:schemeClr val="bg1">
                    <a:alpha val="0"/>
                  </a:schemeClr>
                </a:gs>
                <a:gs pos="15000">
                  <a:schemeClr val="bg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7" name="文本框 6">
            <a:extLst>
              <a:ext uri="{FF2B5EF4-FFF2-40B4-BE49-F238E27FC236}">
                <a16:creationId xmlns:a16="http://schemas.microsoft.com/office/drawing/2014/main" id="{AACB247F-ACC2-44E1-4021-13D1425260B0}"/>
              </a:ext>
            </a:extLst>
          </p:cNvPr>
          <p:cNvSpPr txBox="1"/>
          <p:nvPr/>
        </p:nvSpPr>
        <p:spPr>
          <a:xfrm>
            <a:off x="827622" y="3941319"/>
            <a:ext cx="6172683" cy="338554"/>
          </a:xfrm>
          <a:prstGeom prst="rect">
            <a:avLst/>
          </a:prstGeom>
          <a:noFill/>
        </p:spPr>
        <p:txBody>
          <a:bodyPr wrap="square" rtlCol="0">
            <a:spAutoFit/>
          </a:bodyPr>
          <a:lstStyle/>
          <a:p>
            <a:r>
              <a:rPr kumimoji="1" lang="zh-CN" altLang="en-US" sz="1600" b="1" dirty="0">
                <a:solidFill>
                  <a:schemeClr val="bg1"/>
                </a:solidFill>
                <a:latin typeface="Microsoft YaHei" panose="020B0503020204020204" pitchFamily="34" charset="-122"/>
                <a:ea typeface="Microsoft YaHei" panose="020B0503020204020204" pitchFamily="34" charset="-122"/>
              </a:rPr>
              <a:t>支持申城体育文化发展，多元助力赛事活动</a:t>
            </a:r>
          </a:p>
        </p:txBody>
      </p:sp>
      <p:sp>
        <p:nvSpPr>
          <p:cNvPr id="13" name="文本框 12">
            <a:extLst>
              <a:ext uri="{FF2B5EF4-FFF2-40B4-BE49-F238E27FC236}">
                <a16:creationId xmlns:a16="http://schemas.microsoft.com/office/drawing/2014/main" id="{263E9584-818E-9BFA-6241-0F060877AD84}"/>
              </a:ext>
            </a:extLst>
          </p:cNvPr>
          <p:cNvSpPr txBox="1"/>
          <p:nvPr/>
        </p:nvSpPr>
        <p:spPr>
          <a:xfrm>
            <a:off x="827626" y="1638908"/>
            <a:ext cx="5701541" cy="461665"/>
          </a:xfrm>
          <a:prstGeom prst="rect">
            <a:avLst/>
          </a:prstGeom>
          <a:noFill/>
        </p:spPr>
        <p:txBody>
          <a:bodyPr wrap="square" rtlCol="0">
            <a:spAutoFit/>
          </a:bodyPr>
          <a:lstStyle/>
          <a:p>
            <a:r>
              <a:rPr lang="zh-CN" altLang="en-US" sz="2400" b="1" dirty="0">
                <a:solidFill>
                  <a:srgbClr val="1462A7"/>
                </a:solidFill>
                <a:latin typeface="微软雅黑" panose="020B0503020204020204" charset="-122"/>
                <a:ea typeface="微软雅黑" panose="020B0503020204020204" charset="-122"/>
              </a:rPr>
              <a:t>坚守企业使命 履行社会责任</a:t>
            </a:r>
          </a:p>
        </p:txBody>
      </p:sp>
      <p:pic>
        <p:nvPicPr>
          <p:cNvPr id="14" name="图片 13">
            <a:extLst>
              <a:ext uri="{FF2B5EF4-FFF2-40B4-BE49-F238E27FC236}">
                <a16:creationId xmlns:a16="http://schemas.microsoft.com/office/drawing/2014/main" id="{88D6256F-A669-FC31-76B0-AFD03CEB00F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flipH="1">
            <a:off x="4674031" y="4490701"/>
            <a:ext cx="7517969" cy="2428131"/>
          </a:xfrm>
          <a:prstGeom prst="rect">
            <a:avLst/>
          </a:prstGeom>
          <a:effectLst/>
        </p:spPr>
      </p:pic>
    </p:spTree>
    <p:extLst>
      <p:ext uri="{BB962C8B-B14F-4D97-AF65-F5344CB8AC3E}">
        <p14:creationId xmlns:p14="http://schemas.microsoft.com/office/powerpoint/2010/main" val="3501529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3E6A9E1-BD7F-1B51-D1E9-0025AF7C7E9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 y="0"/>
            <a:ext cx="12328899" cy="6932446"/>
          </a:xfrm>
          <a:prstGeom prst="rect">
            <a:avLst/>
          </a:prstGeom>
        </p:spPr>
      </p:pic>
      <p:grpSp>
        <p:nvGrpSpPr>
          <p:cNvPr id="8" name="组合 7">
            <a:extLst>
              <a:ext uri="{FF2B5EF4-FFF2-40B4-BE49-F238E27FC236}">
                <a16:creationId xmlns:a16="http://schemas.microsoft.com/office/drawing/2014/main" id="{169B4D6F-6CAE-2835-3265-F45404F8B889}"/>
              </a:ext>
            </a:extLst>
          </p:cNvPr>
          <p:cNvGrpSpPr/>
          <p:nvPr/>
        </p:nvGrpSpPr>
        <p:grpSpPr>
          <a:xfrm>
            <a:off x="1280868" y="892706"/>
            <a:ext cx="9288976" cy="1281332"/>
            <a:chOff x="1029863" y="1648491"/>
            <a:chExt cx="7430865" cy="1281332"/>
          </a:xfrm>
        </p:grpSpPr>
        <p:sp>
          <p:nvSpPr>
            <p:cNvPr id="9" name="文本框 8">
              <a:extLst>
                <a:ext uri="{FF2B5EF4-FFF2-40B4-BE49-F238E27FC236}">
                  <a16:creationId xmlns:a16="http://schemas.microsoft.com/office/drawing/2014/main" id="{93A0142D-C064-5762-0DD8-83A37498D1D4}"/>
                </a:ext>
              </a:extLst>
            </p:cNvPr>
            <p:cNvSpPr txBox="1"/>
            <p:nvPr/>
          </p:nvSpPr>
          <p:spPr>
            <a:xfrm>
              <a:off x="1029863" y="1648491"/>
              <a:ext cx="3266396"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巩固拓展脱贫攻坚成果，助力乡村全面振兴</a:t>
              </a:r>
            </a:p>
          </p:txBody>
        </p:sp>
        <p:grpSp>
          <p:nvGrpSpPr>
            <p:cNvPr id="10" name="组合 9">
              <a:extLst>
                <a:ext uri="{FF2B5EF4-FFF2-40B4-BE49-F238E27FC236}">
                  <a16:creationId xmlns:a16="http://schemas.microsoft.com/office/drawing/2014/main" id="{0E0084EA-EB43-F5AD-29FF-3ABF00A12BC8}"/>
                </a:ext>
              </a:extLst>
            </p:cNvPr>
            <p:cNvGrpSpPr/>
            <p:nvPr/>
          </p:nvGrpSpPr>
          <p:grpSpPr>
            <a:xfrm>
              <a:off x="1114728" y="1987045"/>
              <a:ext cx="5920344" cy="50800"/>
              <a:chOff x="982993" y="1987045"/>
              <a:chExt cx="5920344" cy="50800"/>
            </a:xfrm>
          </p:grpSpPr>
          <p:sp>
            <p:nvSpPr>
              <p:cNvPr id="12" name="矩形 11">
                <a:extLst>
                  <a:ext uri="{FF2B5EF4-FFF2-40B4-BE49-F238E27FC236}">
                    <a16:creationId xmlns:a16="http://schemas.microsoft.com/office/drawing/2014/main" id="{4BC69DE6-B434-A7E0-BC94-9C9E4991397D}"/>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矩形 12">
                <a:extLst>
                  <a:ext uri="{FF2B5EF4-FFF2-40B4-BE49-F238E27FC236}">
                    <a16:creationId xmlns:a16="http://schemas.microsoft.com/office/drawing/2014/main" id="{8A762067-1755-3508-66EF-38CA7081DEF1}"/>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矩形 13">
                <a:extLst>
                  <a:ext uri="{FF2B5EF4-FFF2-40B4-BE49-F238E27FC236}">
                    <a16:creationId xmlns:a16="http://schemas.microsoft.com/office/drawing/2014/main" id="{A8C37F31-B37B-6304-BFE5-59B8EAF70312}"/>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1" name="文本框 10">
              <a:extLst>
                <a:ext uri="{FF2B5EF4-FFF2-40B4-BE49-F238E27FC236}">
                  <a16:creationId xmlns:a16="http://schemas.microsoft.com/office/drawing/2014/main" id="{2A57D727-111E-158F-1DEE-112CB8F5EC3B}"/>
                </a:ext>
              </a:extLst>
            </p:cNvPr>
            <p:cNvSpPr txBox="1"/>
            <p:nvPr/>
          </p:nvSpPr>
          <p:spPr>
            <a:xfrm>
              <a:off x="1029863" y="2039130"/>
              <a:ext cx="7430865" cy="890693"/>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持续推进“百企帮百村”工作，支持云南省马关县仁和镇农副产品分拣中心项目，助力壮大村集体经济实力；延续开展“相伴童行 沪苗成长”关爱乡村儿童公益活动，提升乡村地区教学质量；与崇明区开展农村综合帮扶（</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2023-2027</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年）；将城乡党组织结对帮扶工作作为履行社会责任、服务乡村振兴的重要举措，向崇明、奉贤两区</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16</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个村镇投入帮扶资金帮助民生改善与治理提升。</a:t>
              </a:r>
            </a:p>
          </p:txBody>
        </p:sp>
      </p:grpSp>
      <p:grpSp>
        <p:nvGrpSpPr>
          <p:cNvPr id="15" name="组合 14">
            <a:extLst>
              <a:ext uri="{FF2B5EF4-FFF2-40B4-BE49-F238E27FC236}">
                <a16:creationId xmlns:a16="http://schemas.microsoft.com/office/drawing/2014/main" id="{7F0AB79A-330B-8159-EC9E-C1E78E878120}"/>
              </a:ext>
            </a:extLst>
          </p:cNvPr>
          <p:cNvGrpSpPr/>
          <p:nvPr/>
        </p:nvGrpSpPr>
        <p:grpSpPr>
          <a:xfrm>
            <a:off x="1280868" y="2331456"/>
            <a:ext cx="9288976" cy="1004645"/>
            <a:chOff x="1029863" y="1648491"/>
            <a:chExt cx="7430865" cy="1004645"/>
          </a:xfrm>
        </p:grpSpPr>
        <p:sp>
          <p:nvSpPr>
            <p:cNvPr id="16" name="文本框 15">
              <a:extLst>
                <a:ext uri="{FF2B5EF4-FFF2-40B4-BE49-F238E27FC236}">
                  <a16:creationId xmlns:a16="http://schemas.microsoft.com/office/drawing/2014/main" id="{B1B1DB14-1394-67AD-0858-40ADBF3A453B}"/>
                </a:ext>
              </a:extLst>
            </p:cNvPr>
            <p:cNvSpPr txBox="1"/>
            <p:nvPr/>
          </p:nvSpPr>
          <p:spPr>
            <a:xfrm>
              <a:off x="1029863" y="1648491"/>
              <a:ext cx="2938115"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聚焦少儿财商教育，点亮志愿服务品牌</a:t>
              </a:r>
            </a:p>
          </p:txBody>
        </p:sp>
        <p:grpSp>
          <p:nvGrpSpPr>
            <p:cNvPr id="17" name="组合 16">
              <a:extLst>
                <a:ext uri="{FF2B5EF4-FFF2-40B4-BE49-F238E27FC236}">
                  <a16:creationId xmlns:a16="http://schemas.microsoft.com/office/drawing/2014/main" id="{F2DD0E83-FC2E-2F19-B052-DA33108A638D}"/>
                </a:ext>
              </a:extLst>
            </p:cNvPr>
            <p:cNvGrpSpPr/>
            <p:nvPr/>
          </p:nvGrpSpPr>
          <p:grpSpPr>
            <a:xfrm>
              <a:off x="1114728" y="1987045"/>
              <a:ext cx="5920344" cy="50800"/>
              <a:chOff x="982993" y="1987045"/>
              <a:chExt cx="5920344" cy="50800"/>
            </a:xfrm>
          </p:grpSpPr>
          <p:sp>
            <p:nvSpPr>
              <p:cNvPr id="19" name="矩形 18">
                <a:extLst>
                  <a:ext uri="{FF2B5EF4-FFF2-40B4-BE49-F238E27FC236}">
                    <a16:creationId xmlns:a16="http://schemas.microsoft.com/office/drawing/2014/main" id="{33A98385-72AC-741C-B839-2E33BEF58FA4}"/>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矩形 19">
                <a:extLst>
                  <a:ext uri="{FF2B5EF4-FFF2-40B4-BE49-F238E27FC236}">
                    <a16:creationId xmlns:a16="http://schemas.microsoft.com/office/drawing/2014/main" id="{6CEAC44A-F5B7-2A5D-84ED-2E15E3D4905E}"/>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矩形 20">
                <a:extLst>
                  <a:ext uri="{FF2B5EF4-FFF2-40B4-BE49-F238E27FC236}">
                    <a16:creationId xmlns:a16="http://schemas.microsoft.com/office/drawing/2014/main" id="{CF887EA0-D2D8-18AA-373F-B4989E8985EC}"/>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8" name="文本框 17">
              <a:extLst>
                <a:ext uri="{FF2B5EF4-FFF2-40B4-BE49-F238E27FC236}">
                  <a16:creationId xmlns:a16="http://schemas.microsoft.com/office/drawing/2014/main" id="{D2B67447-B0AC-4E40-D04F-F0CB2ABA9BBC}"/>
                </a:ext>
              </a:extLst>
            </p:cNvPr>
            <p:cNvSpPr txBox="1"/>
            <p:nvPr/>
          </p:nvSpPr>
          <p:spPr>
            <a:xfrm>
              <a:off x="1029863" y="2039442"/>
              <a:ext cx="7430865" cy="61369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巩固“小小金融家”财商公益项目，年内举办</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7</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场开放日，完成</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名核心志愿者、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39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名初级志愿者能力提升培训，为</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456</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个暑托班办班点送去</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650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余次财商公益课程，覆盖</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24000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余人次青少年儿童，为他们带来有欢乐、有意义的财商活动体验。</a:t>
              </a:r>
            </a:p>
          </p:txBody>
        </p:sp>
      </p:grpSp>
      <p:grpSp>
        <p:nvGrpSpPr>
          <p:cNvPr id="22" name="组合 21">
            <a:extLst>
              <a:ext uri="{FF2B5EF4-FFF2-40B4-BE49-F238E27FC236}">
                <a16:creationId xmlns:a16="http://schemas.microsoft.com/office/drawing/2014/main" id="{91A8A662-FAD3-9A37-0F5C-BC3D3905ACE5}"/>
              </a:ext>
            </a:extLst>
          </p:cNvPr>
          <p:cNvGrpSpPr/>
          <p:nvPr/>
        </p:nvGrpSpPr>
        <p:grpSpPr>
          <a:xfrm>
            <a:off x="1280868" y="3489960"/>
            <a:ext cx="9288976" cy="1004333"/>
            <a:chOff x="1029863" y="1648491"/>
            <a:chExt cx="7430865" cy="1004333"/>
          </a:xfrm>
        </p:grpSpPr>
        <p:sp>
          <p:nvSpPr>
            <p:cNvPr id="23" name="文本框 22">
              <a:extLst>
                <a:ext uri="{FF2B5EF4-FFF2-40B4-BE49-F238E27FC236}">
                  <a16:creationId xmlns:a16="http://schemas.microsoft.com/office/drawing/2014/main" id="{FDF29F96-C4A5-3B43-18E1-7F79CC32C098}"/>
                </a:ext>
              </a:extLst>
            </p:cNvPr>
            <p:cNvSpPr txBox="1"/>
            <p:nvPr/>
          </p:nvSpPr>
          <p:spPr>
            <a:xfrm>
              <a:off x="1029863" y="1648491"/>
              <a:ext cx="2938115"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开展校园足球公益，共绘民族交融画卷</a:t>
              </a:r>
            </a:p>
          </p:txBody>
        </p:sp>
        <p:grpSp>
          <p:nvGrpSpPr>
            <p:cNvPr id="24" name="组合 23">
              <a:extLst>
                <a:ext uri="{FF2B5EF4-FFF2-40B4-BE49-F238E27FC236}">
                  <a16:creationId xmlns:a16="http://schemas.microsoft.com/office/drawing/2014/main" id="{C49BF9F4-1890-9BA1-8BEC-05D25E457406}"/>
                </a:ext>
              </a:extLst>
            </p:cNvPr>
            <p:cNvGrpSpPr/>
            <p:nvPr/>
          </p:nvGrpSpPr>
          <p:grpSpPr>
            <a:xfrm>
              <a:off x="1114728" y="1987045"/>
              <a:ext cx="5920344" cy="50800"/>
              <a:chOff x="982993" y="1987045"/>
              <a:chExt cx="5920344" cy="50800"/>
            </a:xfrm>
          </p:grpSpPr>
          <p:sp>
            <p:nvSpPr>
              <p:cNvPr id="26" name="矩形 25">
                <a:extLst>
                  <a:ext uri="{FF2B5EF4-FFF2-40B4-BE49-F238E27FC236}">
                    <a16:creationId xmlns:a16="http://schemas.microsoft.com/office/drawing/2014/main" id="{A658112E-9D05-E883-7066-C4E5BDDDE0D7}"/>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矩形 26">
                <a:extLst>
                  <a:ext uri="{FF2B5EF4-FFF2-40B4-BE49-F238E27FC236}">
                    <a16:creationId xmlns:a16="http://schemas.microsoft.com/office/drawing/2014/main" id="{4BD829F2-E466-7C0A-76CE-382FD150ED2E}"/>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矩形 27">
                <a:extLst>
                  <a:ext uri="{FF2B5EF4-FFF2-40B4-BE49-F238E27FC236}">
                    <a16:creationId xmlns:a16="http://schemas.microsoft.com/office/drawing/2014/main" id="{5525A067-AF71-D752-FDD1-877F376D8131}"/>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文本框 24">
              <a:extLst>
                <a:ext uri="{FF2B5EF4-FFF2-40B4-BE49-F238E27FC236}">
                  <a16:creationId xmlns:a16="http://schemas.microsoft.com/office/drawing/2014/main" id="{7AD2F7F4-6A40-7E1C-64C2-F7CBBB998DDA}"/>
                </a:ext>
              </a:extLst>
            </p:cNvPr>
            <p:cNvSpPr txBox="1"/>
            <p:nvPr/>
          </p:nvSpPr>
          <p:spPr>
            <a:xfrm>
              <a:off x="1029863" y="2039130"/>
              <a:ext cx="7430865" cy="61369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开展西藏日喀则青少年足球“沪培”计划、新疆克拉玛依青少年足球“逐梦绿茵”计划，助力西藏日喀则和新疆克拉玛依青少年足球运动员培养和体教事业发展。</a:t>
              </a:r>
            </a:p>
          </p:txBody>
        </p:sp>
      </p:grpSp>
      <p:grpSp>
        <p:nvGrpSpPr>
          <p:cNvPr id="29" name="组合 28">
            <a:extLst>
              <a:ext uri="{FF2B5EF4-FFF2-40B4-BE49-F238E27FC236}">
                <a16:creationId xmlns:a16="http://schemas.microsoft.com/office/drawing/2014/main" id="{65DE37C2-0B1E-954D-A0F2-BFE47E57FF41}"/>
              </a:ext>
            </a:extLst>
          </p:cNvPr>
          <p:cNvGrpSpPr/>
          <p:nvPr/>
        </p:nvGrpSpPr>
        <p:grpSpPr>
          <a:xfrm>
            <a:off x="1280868" y="4620904"/>
            <a:ext cx="8583803" cy="1289081"/>
            <a:chOff x="1029863" y="1648491"/>
            <a:chExt cx="8583803" cy="1289081"/>
          </a:xfrm>
        </p:grpSpPr>
        <p:sp>
          <p:nvSpPr>
            <p:cNvPr id="30" name="文本框 29">
              <a:extLst>
                <a:ext uri="{FF2B5EF4-FFF2-40B4-BE49-F238E27FC236}">
                  <a16:creationId xmlns:a16="http://schemas.microsoft.com/office/drawing/2014/main" id="{DA64ADD6-9B08-DD4C-32D7-60D73B4ECF5F}"/>
                </a:ext>
              </a:extLst>
            </p:cNvPr>
            <p:cNvSpPr txBox="1"/>
            <p:nvPr/>
          </p:nvSpPr>
          <p:spPr>
            <a:xfrm>
              <a:off x="1029863" y="1648491"/>
              <a:ext cx="3467616"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传播非遗传统文化，增强文化自信心</a:t>
              </a:r>
            </a:p>
          </p:txBody>
        </p:sp>
        <p:grpSp>
          <p:nvGrpSpPr>
            <p:cNvPr id="31" name="组合 30">
              <a:extLst>
                <a:ext uri="{FF2B5EF4-FFF2-40B4-BE49-F238E27FC236}">
                  <a16:creationId xmlns:a16="http://schemas.microsoft.com/office/drawing/2014/main" id="{D217AAAD-8DF0-78FB-0BE4-82140C37F50A}"/>
                </a:ext>
              </a:extLst>
            </p:cNvPr>
            <p:cNvGrpSpPr/>
            <p:nvPr/>
          </p:nvGrpSpPr>
          <p:grpSpPr>
            <a:xfrm>
              <a:off x="1114728" y="1987045"/>
              <a:ext cx="5920344" cy="50800"/>
              <a:chOff x="982993" y="1987045"/>
              <a:chExt cx="5920344" cy="50800"/>
            </a:xfrm>
          </p:grpSpPr>
          <p:sp>
            <p:nvSpPr>
              <p:cNvPr id="33" name="矩形 32">
                <a:extLst>
                  <a:ext uri="{FF2B5EF4-FFF2-40B4-BE49-F238E27FC236}">
                    <a16:creationId xmlns:a16="http://schemas.microsoft.com/office/drawing/2014/main" id="{72D8C187-8EC1-64EE-1A6B-F7206487426B}"/>
                  </a:ext>
                </a:extLst>
              </p:cNvPr>
              <p:cNvSpPr/>
              <p:nvPr/>
            </p:nvSpPr>
            <p:spPr>
              <a:xfrm>
                <a:off x="982993" y="1987045"/>
                <a:ext cx="388607" cy="50800"/>
              </a:xfrm>
              <a:prstGeom prst="rect">
                <a:avLst/>
              </a:prstGeom>
              <a:solidFill>
                <a:srgbClr val="1E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矩形 33">
                <a:extLst>
                  <a:ext uri="{FF2B5EF4-FFF2-40B4-BE49-F238E27FC236}">
                    <a16:creationId xmlns:a16="http://schemas.microsoft.com/office/drawing/2014/main" id="{C17EA43A-EBEE-BAE3-B708-AAE22EF6D8A2}"/>
                  </a:ext>
                </a:extLst>
              </p:cNvPr>
              <p:cNvSpPr/>
              <p:nvPr/>
            </p:nvSpPr>
            <p:spPr>
              <a:xfrm>
                <a:off x="1370451" y="1987045"/>
                <a:ext cx="132886" cy="5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5" name="矩形 34">
                <a:extLst>
                  <a:ext uri="{FF2B5EF4-FFF2-40B4-BE49-F238E27FC236}">
                    <a16:creationId xmlns:a16="http://schemas.microsoft.com/office/drawing/2014/main" id="{858CF319-00E2-E07B-07F8-B5666051543B}"/>
                  </a:ext>
                </a:extLst>
              </p:cNvPr>
              <p:cNvSpPr/>
              <p:nvPr/>
            </p:nvSpPr>
            <p:spPr>
              <a:xfrm>
                <a:off x="1503337" y="1987045"/>
                <a:ext cx="5400000" cy="50800"/>
              </a:xfrm>
              <a:prstGeom prst="rect">
                <a:avLst/>
              </a:prstGeom>
              <a:gradFill>
                <a:gsLst>
                  <a:gs pos="2000">
                    <a:srgbClr val="FFE028"/>
                  </a:gs>
                  <a:gs pos="100000">
                    <a:srgbClr val="FFE026">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2" name="文本框 31">
              <a:extLst>
                <a:ext uri="{FF2B5EF4-FFF2-40B4-BE49-F238E27FC236}">
                  <a16:creationId xmlns:a16="http://schemas.microsoft.com/office/drawing/2014/main" id="{DEFF2334-B79E-C68D-0539-BD89E7AE8E5E}"/>
                </a:ext>
              </a:extLst>
            </p:cNvPr>
            <p:cNvSpPr txBox="1"/>
            <p:nvPr/>
          </p:nvSpPr>
          <p:spPr>
            <a:xfrm>
              <a:off x="1029863" y="2046879"/>
              <a:ext cx="8583803" cy="890693"/>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与中福会上海儿童艺术剧场合作，开展“宝贝看非遗”中华传统文化传播活动，通过开展</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集合啦！超人</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年度专场演出、打造非遗特色网点、推出主题文化周和非遗工作坊等，普及非遗知识，共学、共享中华传统艺术之美。</a:t>
              </a:r>
            </a:p>
            <a:p>
              <a:pPr indent="304800" algn="just" fontAlgn="auto">
                <a:lnSpc>
                  <a:spcPct val="150000"/>
                </a:lnSpc>
                <a:extLst>
                  <a:ext uri="{35155182-B16C-46BC-9424-99874614C6A1}">
                    <wpsdc:indentchars xmlns="" xmlns:wpsdc="http://www.wps.cn/officeDocument/2017/drawingmlCustomData" val="200" checksum="1077528236"/>
                  </a:ext>
                </a:extLst>
              </a:pPr>
              <a:endParaRPr lang="zh-CN" altLang="en-US" sz="1200" dirty="0">
                <a:solidFill>
                  <a:srgbClr val="585758"/>
                </a:solidFill>
                <a:latin typeface="微软雅黑" panose="020B0503020204020204" charset="-122"/>
                <a:ea typeface="微软雅黑" panose="020B0503020204020204" charset="-122"/>
                <a:cs typeface="微软雅黑" panose="020B0503020204020204" charset="-122"/>
              </a:endParaRPr>
            </a:p>
          </p:txBody>
        </p:sp>
      </p:grpSp>
    </p:spTree>
    <p:extLst>
      <p:ext uri="{BB962C8B-B14F-4D97-AF65-F5344CB8AC3E}">
        <p14:creationId xmlns:p14="http://schemas.microsoft.com/office/powerpoint/2010/main" val="2554444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AA40461D-9F6D-2F40-70CC-0C4121E8390A}"/>
              </a:ext>
            </a:extLst>
          </p:cNvPr>
          <p:cNvSpPr/>
          <p:nvPr/>
        </p:nvSpPr>
        <p:spPr>
          <a:xfrm>
            <a:off x="0" y="0"/>
            <a:ext cx="12192000" cy="3045417"/>
          </a:xfrm>
          <a:prstGeom prst="rect">
            <a:avLst/>
          </a:prstGeom>
          <a:gradFill>
            <a:gsLst>
              <a:gs pos="0">
                <a:schemeClr val="accent1">
                  <a:lumMod val="60000"/>
                  <a:lumOff val="40000"/>
                  <a:alpha val="35634"/>
                </a:schemeClr>
              </a:gs>
              <a:gs pos="5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矩形 5">
            <a:extLst>
              <a:ext uri="{FF2B5EF4-FFF2-40B4-BE49-F238E27FC236}">
                <a16:creationId xmlns:a16="http://schemas.microsoft.com/office/drawing/2014/main" id="{BC384996-9D48-888C-AD73-0C63FB9C6FE7}"/>
              </a:ext>
            </a:extLst>
          </p:cNvPr>
          <p:cNvSpPr/>
          <p:nvPr/>
        </p:nvSpPr>
        <p:spPr>
          <a:xfrm rot="10800000">
            <a:off x="0" y="3812584"/>
            <a:ext cx="12192000" cy="3045417"/>
          </a:xfrm>
          <a:prstGeom prst="rect">
            <a:avLst/>
          </a:prstGeom>
          <a:gradFill>
            <a:gsLst>
              <a:gs pos="0">
                <a:schemeClr val="accent1">
                  <a:lumMod val="60000"/>
                  <a:lumOff val="40000"/>
                  <a:alpha val="32864"/>
                </a:schemeClr>
              </a:gs>
              <a:gs pos="77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8" name="图片 7">
            <a:extLst>
              <a:ext uri="{FF2B5EF4-FFF2-40B4-BE49-F238E27FC236}">
                <a16:creationId xmlns:a16="http://schemas.microsoft.com/office/drawing/2014/main" id="{64A63A19-70D5-6914-EFC3-CF07CD5A0B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6847" y="440832"/>
            <a:ext cx="10859711" cy="6106331"/>
          </a:xfrm>
          <a:prstGeom prst="rect">
            <a:avLst/>
          </a:prstGeom>
        </p:spPr>
      </p:pic>
      <p:pic>
        <p:nvPicPr>
          <p:cNvPr id="4" name="图片 3">
            <a:extLst>
              <a:ext uri="{FF2B5EF4-FFF2-40B4-BE49-F238E27FC236}">
                <a16:creationId xmlns:a16="http://schemas.microsoft.com/office/drawing/2014/main" id="{3639E7CA-5907-3771-95D5-999A69FAD318}"/>
              </a:ext>
            </a:extLst>
          </p:cNvPr>
          <p:cNvPicPr>
            <a:picLocks noChangeAspect="1"/>
          </p:cNvPicPr>
          <p:nvPr/>
        </p:nvPicPr>
        <p:blipFill>
          <a:blip r:embed="rId3"/>
          <a:stretch>
            <a:fillRect/>
          </a:stretch>
        </p:blipFill>
        <p:spPr>
          <a:xfrm>
            <a:off x="565442" y="4719671"/>
            <a:ext cx="3778251" cy="1982912"/>
          </a:xfrm>
          <a:prstGeom prst="rect">
            <a:avLst/>
          </a:prstGeom>
        </p:spPr>
      </p:pic>
    </p:spTree>
    <p:extLst>
      <p:ext uri="{BB962C8B-B14F-4D97-AF65-F5344CB8AC3E}">
        <p14:creationId xmlns:p14="http://schemas.microsoft.com/office/powerpoint/2010/main" val="2862701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A71F6CD8-114B-F04C-B387-3634C7FE8BF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3736"/>
            <a:ext cx="12191999" cy="6855468"/>
          </a:xfrm>
          <a:prstGeom prst="rect">
            <a:avLst/>
          </a:prstGeom>
        </p:spPr>
      </p:pic>
      <p:sp>
        <p:nvSpPr>
          <p:cNvPr id="18" name="文本框 17">
            <a:extLst>
              <a:ext uri="{FF2B5EF4-FFF2-40B4-BE49-F238E27FC236}">
                <a16:creationId xmlns:a16="http://schemas.microsoft.com/office/drawing/2014/main" id="{28ED0DCA-65AD-6542-9A7C-AFD06042E2A5}"/>
              </a:ext>
            </a:extLst>
          </p:cNvPr>
          <p:cNvSpPr txBox="1"/>
          <p:nvPr/>
        </p:nvSpPr>
        <p:spPr>
          <a:xfrm>
            <a:off x="4640923" y="1418384"/>
            <a:ext cx="6477635" cy="310668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上海农村商业银行股份有限公司（以下简称“上海农商银行”）成立于</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2005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8</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月</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日，是由国资控股、总部设在上海的法人银行，是全国首家在农信基础上改制成立的省级股份制商业银行。</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2021</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8</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月</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日，上海农商银行成为上海证券交易所主板上市公司，股票简称：沪农商行，股票代码：</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601825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目前，上海农商银行注册资本为</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96.44</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亿元人民币，营业网点逾</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360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家，员工总数逾</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11000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人。传承自诞生于</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1949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的上海农信事业，上海农商银行拥有七十余年历史积淀，正朝向“打造百年经典品牌”的目标坚实迈进，将以金融报国的情怀、金融为民的担当服务国家战略、赋能实体经济、深耕社区民生，全身心投入上海“五个中心”建设，认真做好“五篇大文章”，为客户创造更高维度的功能价值、专属价值、情感价值，在助推经济社会高质量发展的时代伟业中贡献农商力量。</a:t>
            </a:r>
          </a:p>
        </p:txBody>
      </p:sp>
      <p:grpSp>
        <p:nvGrpSpPr>
          <p:cNvPr id="17" name="组合 16">
            <a:extLst>
              <a:ext uri="{FF2B5EF4-FFF2-40B4-BE49-F238E27FC236}">
                <a16:creationId xmlns:a16="http://schemas.microsoft.com/office/drawing/2014/main" id="{608B5A46-21EA-1842-B51B-95CEF0AB4C48}"/>
              </a:ext>
            </a:extLst>
          </p:cNvPr>
          <p:cNvGrpSpPr/>
          <p:nvPr/>
        </p:nvGrpSpPr>
        <p:grpSpPr>
          <a:xfrm>
            <a:off x="2940727" y="777283"/>
            <a:ext cx="64815" cy="284192"/>
            <a:chOff x="3708399" y="777283"/>
            <a:chExt cx="64815" cy="284192"/>
          </a:xfrm>
        </p:grpSpPr>
        <p:sp>
          <p:nvSpPr>
            <p:cNvPr id="16" name="矩形 15">
              <a:extLst>
                <a:ext uri="{FF2B5EF4-FFF2-40B4-BE49-F238E27FC236}">
                  <a16:creationId xmlns:a16="http://schemas.microsoft.com/office/drawing/2014/main" id="{FE25C3C7-8E2A-2644-9481-360B10B85225}"/>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矩形 19">
              <a:extLst>
                <a:ext uri="{FF2B5EF4-FFF2-40B4-BE49-F238E27FC236}">
                  <a16:creationId xmlns:a16="http://schemas.microsoft.com/office/drawing/2014/main" id="{84F99FA2-75FC-A24E-BE4E-F9A49103ED1B}"/>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1" name="文本框 20">
            <a:extLst>
              <a:ext uri="{FF2B5EF4-FFF2-40B4-BE49-F238E27FC236}">
                <a16:creationId xmlns:a16="http://schemas.microsoft.com/office/drawing/2014/main" id="{9FF0EC3D-A0C1-4143-9A8C-493462EDF3CB}"/>
              </a:ext>
            </a:extLst>
          </p:cNvPr>
          <p:cNvSpPr txBox="1"/>
          <p:nvPr/>
        </p:nvSpPr>
        <p:spPr>
          <a:xfrm>
            <a:off x="3005542" y="696912"/>
            <a:ext cx="1787525" cy="460375"/>
          </a:xfrm>
          <a:prstGeom prst="rect">
            <a:avLst/>
          </a:prstGeom>
          <a:noFill/>
        </p:spPr>
        <p:txBody>
          <a:bodyPr wrap="square" rtlCol="0">
            <a:spAutoFit/>
          </a:bodyPr>
          <a:lstStyle/>
          <a:p>
            <a:r>
              <a:rPr lang="zh-CN" altLang="en-US" sz="2400" b="1" dirty="0">
                <a:solidFill>
                  <a:srgbClr val="1462A7"/>
                </a:solidFill>
                <a:latin typeface="微软雅黑" panose="020B0503020204020204" charset="-122"/>
                <a:ea typeface="微软雅黑" panose="020B0503020204020204" charset="-122"/>
              </a:rPr>
              <a:t>我们是谁</a:t>
            </a:r>
          </a:p>
        </p:txBody>
      </p:sp>
      <p:grpSp>
        <p:nvGrpSpPr>
          <p:cNvPr id="55" name="组合 54">
            <a:extLst>
              <a:ext uri="{FF2B5EF4-FFF2-40B4-BE49-F238E27FC236}">
                <a16:creationId xmlns:a16="http://schemas.microsoft.com/office/drawing/2014/main" id="{15460FDF-0324-194C-A921-482606457718}"/>
              </a:ext>
            </a:extLst>
          </p:cNvPr>
          <p:cNvGrpSpPr/>
          <p:nvPr/>
        </p:nvGrpSpPr>
        <p:grpSpPr>
          <a:xfrm>
            <a:off x="2833280" y="1583241"/>
            <a:ext cx="1523344" cy="2190592"/>
            <a:chOff x="9539077" y="1674681"/>
            <a:chExt cx="1523344" cy="2190592"/>
          </a:xfrm>
        </p:grpSpPr>
        <p:cxnSp>
          <p:nvCxnSpPr>
            <p:cNvPr id="26" name="直线连接符 25">
              <a:extLst>
                <a:ext uri="{FF2B5EF4-FFF2-40B4-BE49-F238E27FC236}">
                  <a16:creationId xmlns:a16="http://schemas.microsoft.com/office/drawing/2014/main" id="{E346D51E-D851-5E42-A08D-47E63DDC48D3}"/>
                </a:ext>
              </a:extLst>
            </p:cNvPr>
            <p:cNvCxnSpPr>
              <a:cxnSpLocks/>
            </p:cNvCxnSpPr>
            <p:nvPr/>
          </p:nvCxnSpPr>
          <p:spPr>
            <a:xfrm>
              <a:off x="9646524" y="2329081"/>
              <a:ext cx="1365170" cy="0"/>
            </a:xfrm>
            <a:prstGeom prst="line">
              <a:avLst/>
            </a:prstGeom>
            <a:ln w="9525"/>
          </p:spPr>
          <p:style>
            <a:lnRef idx="1">
              <a:schemeClr val="accent1"/>
            </a:lnRef>
            <a:fillRef idx="0">
              <a:schemeClr val="accent1"/>
            </a:fillRef>
            <a:effectRef idx="0">
              <a:schemeClr val="accent1"/>
            </a:effectRef>
            <a:fontRef idx="minor">
              <a:schemeClr val="tx1"/>
            </a:fontRef>
          </p:style>
        </p:cxnSp>
        <p:grpSp>
          <p:nvGrpSpPr>
            <p:cNvPr id="54" name="组合 53">
              <a:extLst>
                <a:ext uri="{FF2B5EF4-FFF2-40B4-BE49-F238E27FC236}">
                  <a16:creationId xmlns:a16="http://schemas.microsoft.com/office/drawing/2014/main" id="{10F64DCC-E4D8-9F4D-A078-607A8445C683}"/>
                </a:ext>
              </a:extLst>
            </p:cNvPr>
            <p:cNvGrpSpPr/>
            <p:nvPr/>
          </p:nvGrpSpPr>
          <p:grpSpPr>
            <a:xfrm>
              <a:off x="9539077" y="1674681"/>
              <a:ext cx="1523344" cy="2190592"/>
              <a:chOff x="3355415" y="1541679"/>
              <a:chExt cx="1523344" cy="2190592"/>
            </a:xfrm>
          </p:grpSpPr>
          <p:grpSp>
            <p:nvGrpSpPr>
              <p:cNvPr id="27" name="组合 26">
                <a:extLst>
                  <a:ext uri="{FF2B5EF4-FFF2-40B4-BE49-F238E27FC236}">
                    <a16:creationId xmlns:a16="http://schemas.microsoft.com/office/drawing/2014/main" id="{9BE1EEA1-96FF-8B44-810E-1F98769AFA43}"/>
                  </a:ext>
                </a:extLst>
              </p:cNvPr>
              <p:cNvGrpSpPr/>
              <p:nvPr/>
            </p:nvGrpSpPr>
            <p:grpSpPr>
              <a:xfrm>
                <a:off x="3391991" y="1541679"/>
                <a:ext cx="1309826" cy="608680"/>
                <a:chOff x="3391991" y="1541679"/>
                <a:chExt cx="1309826" cy="608680"/>
              </a:xfrm>
            </p:grpSpPr>
            <p:sp>
              <p:nvSpPr>
                <p:cNvPr id="19" name="文本框 18">
                  <a:extLst>
                    <a:ext uri="{FF2B5EF4-FFF2-40B4-BE49-F238E27FC236}">
                      <a16:creationId xmlns:a16="http://schemas.microsoft.com/office/drawing/2014/main" id="{9D3A35DF-53B7-734D-8AF9-74BAD6B95892}"/>
                    </a:ext>
                  </a:extLst>
                </p:cNvPr>
                <p:cNvSpPr txBox="1"/>
                <p:nvPr/>
              </p:nvSpPr>
              <p:spPr>
                <a:xfrm>
                  <a:off x="3391991" y="1541679"/>
                  <a:ext cx="697627" cy="246221"/>
                </a:xfrm>
                <a:prstGeom prst="rect">
                  <a:avLst/>
                </a:prstGeom>
                <a:noFill/>
              </p:spPr>
              <p:txBody>
                <a:bodyPr wrap="none" rtlCol="0">
                  <a:spAutoFit/>
                </a:bodyPr>
                <a:lstStyle/>
                <a:p>
                  <a:r>
                    <a:rPr kumimoji="1" lang="zh-CN" altLang="en-US" sz="1000" b="1" dirty="0">
                      <a:solidFill>
                        <a:srgbClr val="1262A7"/>
                      </a:solidFill>
                      <a:latin typeface="Microsoft YaHei" panose="020B0503020204020204" pitchFamily="34" charset="-122"/>
                      <a:ea typeface="Microsoft YaHei" panose="020B0503020204020204" pitchFamily="34" charset="-122"/>
                    </a:rPr>
                    <a:t>注册资本</a:t>
                  </a:r>
                </a:p>
              </p:txBody>
            </p:sp>
            <p:sp>
              <p:nvSpPr>
                <p:cNvPr id="24" name="文本框 23">
                  <a:extLst>
                    <a:ext uri="{FF2B5EF4-FFF2-40B4-BE49-F238E27FC236}">
                      <a16:creationId xmlns:a16="http://schemas.microsoft.com/office/drawing/2014/main" id="{D85BFD28-B47D-914E-B884-DFB269CB2CF9}"/>
                    </a:ext>
                  </a:extLst>
                </p:cNvPr>
                <p:cNvSpPr txBox="1"/>
                <p:nvPr/>
              </p:nvSpPr>
              <p:spPr>
                <a:xfrm>
                  <a:off x="3391991" y="1688694"/>
                  <a:ext cx="1029449" cy="461665"/>
                </a:xfrm>
                <a:prstGeom prst="rect">
                  <a:avLst/>
                </a:prstGeom>
                <a:noFill/>
              </p:spPr>
              <p:txBody>
                <a:bodyPr wrap="none" rtlCol="0">
                  <a:spAutoFit/>
                </a:bodyPr>
                <a:lstStyle/>
                <a:p>
                  <a:r>
                    <a:rPr kumimoji="1" lang="en-US" altLang="zh-CN" sz="2400" b="1" dirty="0">
                      <a:solidFill>
                        <a:srgbClr val="1262A7"/>
                      </a:solidFill>
                      <a:latin typeface="Microsoft YaHei" panose="020B0503020204020204" pitchFamily="34" charset="-122"/>
                      <a:ea typeface="Microsoft YaHei" panose="020B0503020204020204" pitchFamily="34" charset="-122"/>
                    </a:rPr>
                    <a:t>96.44</a:t>
                  </a:r>
                  <a:endParaRPr kumimoji="1" lang="zh-CN" altLang="en-US" sz="2400" b="1" dirty="0">
                    <a:solidFill>
                      <a:srgbClr val="1262A7"/>
                    </a:solidFill>
                    <a:latin typeface="Microsoft YaHei" panose="020B0503020204020204" pitchFamily="34" charset="-122"/>
                    <a:ea typeface="Microsoft YaHei" panose="020B0503020204020204" pitchFamily="34" charset="-122"/>
                  </a:endParaRPr>
                </a:p>
              </p:txBody>
            </p:sp>
            <p:sp>
              <p:nvSpPr>
                <p:cNvPr id="25" name="文本框 24">
                  <a:extLst>
                    <a:ext uri="{FF2B5EF4-FFF2-40B4-BE49-F238E27FC236}">
                      <a16:creationId xmlns:a16="http://schemas.microsoft.com/office/drawing/2014/main" id="{4DDF8A4A-D459-694F-AE07-E771D8DE543D}"/>
                    </a:ext>
                  </a:extLst>
                </p:cNvPr>
                <p:cNvSpPr txBox="1"/>
                <p:nvPr/>
              </p:nvSpPr>
              <p:spPr>
                <a:xfrm>
                  <a:off x="4260671" y="1844809"/>
                  <a:ext cx="441146" cy="246221"/>
                </a:xfrm>
                <a:prstGeom prst="rect">
                  <a:avLst/>
                </a:prstGeom>
                <a:noFill/>
              </p:spPr>
              <p:txBody>
                <a:bodyPr wrap="none" rtlCol="0">
                  <a:spAutoFit/>
                </a:bodyPr>
                <a:lstStyle/>
                <a:p>
                  <a:r>
                    <a:rPr kumimoji="1" lang="zh-CN" altLang="en-US" sz="1000" dirty="0">
                      <a:solidFill>
                        <a:srgbClr val="1262A7"/>
                      </a:solidFill>
                      <a:latin typeface="Microsoft YaHei" panose="020B0503020204020204" pitchFamily="34" charset="-122"/>
                      <a:ea typeface="Microsoft YaHei" panose="020B0503020204020204" pitchFamily="34" charset="-122"/>
                    </a:rPr>
                    <a:t>亿元</a:t>
                  </a:r>
                </a:p>
              </p:txBody>
            </p:sp>
          </p:grpSp>
          <p:grpSp>
            <p:nvGrpSpPr>
              <p:cNvPr id="53" name="组合 52">
                <a:extLst>
                  <a:ext uri="{FF2B5EF4-FFF2-40B4-BE49-F238E27FC236}">
                    <a16:creationId xmlns:a16="http://schemas.microsoft.com/office/drawing/2014/main" id="{D61948F1-8957-4A44-BCE3-BF941B870710}"/>
                  </a:ext>
                </a:extLst>
              </p:cNvPr>
              <p:cNvGrpSpPr/>
              <p:nvPr/>
            </p:nvGrpSpPr>
            <p:grpSpPr>
              <a:xfrm>
                <a:off x="3355415" y="2264055"/>
                <a:ext cx="1523344" cy="1468216"/>
                <a:chOff x="3355415" y="2264055"/>
                <a:chExt cx="1523344" cy="1468216"/>
              </a:xfrm>
            </p:grpSpPr>
            <p:grpSp>
              <p:nvGrpSpPr>
                <p:cNvPr id="51" name="组合 50">
                  <a:extLst>
                    <a:ext uri="{FF2B5EF4-FFF2-40B4-BE49-F238E27FC236}">
                      <a16:creationId xmlns:a16="http://schemas.microsoft.com/office/drawing/2014/main" id="{63696E1F-B7A5-2947-B55E-26320B4C4B9C}"/>
                    </a:ext>
                  </a:extLst>
                </p:cNvPr>
                <p:cNvGrpSpPr/>
                <p:nvPr/>
              </p:nvGrpSpPr>
              <p:grpSpPr>
                <a:xfrm>
                  <a:off x="3404968" y="2264055"/>
                  <a:ext cx="1171292" cy="608680"/>
                  <a:chOff x="3776596" y="2264055"/>
                  <a:chExt cx="1171292" cy="608680"/>
                </a:xfrm>
              </p:grpSpPr>
              <p:sp>
                <p:nvSpPr>
                  <p:cNvPr id="29" name="椭圆 28">
                    <a:extLst>
                      <a:ext uri="{FF2B5EF4-FFF2-40B4-BE49-F238E27FC236}">
                        <a16:creationId xmlns:a16="http://schemas.microsoft.com/office/drawing/2014/main" id="{8C137187-8D20-964F-AB99-1621806AD648}"/>
                      </a:ext>
                    </a:extLst>
                  </p:cNvPr>
                  <p:cNvSpPr/>
                  <p:nvPr/>
                </p:nvSpPr>
                <p:spPr>
                  <a:xfrm>
                    <a:off x="3823101" y="2543649"/>
                    <a:ext cx="218194" cy="218194"/>
                  </a:xfrm>
                  <a:prstGeom prst="ellipse">
                    <a:avLst/>
                  </a:prstGeom>
                  <a:solidFill>
                    <a:srgbClr val="126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37" name="组合 36">
                    <a:extLst>
                      <a:ext uri="{FF2B5EF4-FFF2-40B4-BE49-F238E27FC236}">
                        <a16:creationId xmlns:a16="http://schemas.microsoft.com/office/drawing/2014/main" id="{D12B2B12-18FE-0047-A68A-7B1892402413}"/>
                      </a:ext>
                    </a:extLst>
                  </p:cNvPr>
                  <p:cNvGrpSpPr/>
                  <p:nvPr/>
                </p:nvGrpSpPr>
                <p:grpSpPr>
                  <a:xfrm>
                    <a:off x="3776596" y="2264055"/>
                    <a:ext cx="1171292" cy="608680"/>
                    <a:chOff x="3388393" y="2264055"/>
                    <a:chExt cx="1171292" cy="608680"/>
                  </a:xfrm>
                </p:grpSpPr>
                <p:sp>
                  <p:nvSpPr>
                    <p:cNvPr id="33" name="文本框 32">
                      <a:extLst>
                        <a:ext uri="{FF2B5EF4-FFF2-40B4-BE49-F238E27FC236}">
                          <a16:creationId xmlns:a16="http://schemas.microsoft.com/office/drawing/2014/main" id="{EAB937D4-C557-9B41-8DD0-080691B947CE}"/>
                        </a:ext>
                      </a:extLst>
                    </p:cNvPr>
                    <p:cNvSpPr txBox="1"/>
                    <p:nvPr/>
                  </p:nvSpPr>
                  <p:spPr>
                    <a:xfrm>
                      <a:off x="3391991" y="2264055"/>
                      <a:ext cx="697627" cy="246221"/>
                    </a:xfrm>
                    <a:prstGeom prst="rect">
                      <a:avLst/>
                    </a:prstGeom>
                    <a:noFill/>
                  </p:spPr>
                  <p:txBody>
                    <a:bodyPr wrap="none" rtlCol="0">
                      <a:spAutoFit/>
                    </a:bodyPr>
                    <a:lstStyle/>
                    <a:p>
                      <a:r>
                        <a:rPr kumimoji="1" lang="zh-CN" altLang="en-US" sz="1000" b="1" dirty="0">
                          <a:solidFill>
                            <a:srgbClr val="1262A7"/>
                          </a:solidFill>
                          <a:latin typeface="Microsoft YaHei" panose="020B0503020204020204" pitchFamily="34" charset="-122"/>
                          <a:ea typeface="Microsoft YaHei" panose="020B0503020204020204" pitchFamily="34" charset="-122"/>
                        </a:rPr>
                        <a:t>营业网点</a:t>
                      </a:r>
                    </a:p>
                  </p:txBody>
                </p:sp>
                <p:sp>
                  <p:nvSpPr>
                    <p:cNvPr id="34" name="文本框 33">
                      <a:extLst>
                        <a:ext uri="{FF2B5EF4-FFF2-40B4-BE49-F238E27FC236}">
                          <a16:creationId xmlns:a16="http://schemas.microsoft.com/office/drawing/2014/main" id="{077FAC7B-33A3-4E4F-A23D-14A6B6C6F239}"/>
                        </a:ext>
                      </a:extLst>
                    </p:cNvPr>
                    <p:cNvSpPr txBox="1"/>
                    <p:nvPr/>
                  </p:nvSpPr>
                  <p:spPr>
                    <a:xfrm>
                      <a:off x="3628006" y="2411070"/>
                      <a:ext cx="752129" cy="461665"/>
                    </a:xfrm>
                    <a:prstGeom prst="rect">
                      <a:avLst/>
                    </a:prstGeom>
                    <a:noFill/>
                  </p:spPr>
                  <p:txBody>
                    <a:bodyPr wrap="none" rtlCol="0">
                      <a:spAutoFit/>
                    </a:bodyPr>
                    <a:lstStyle/>
                    <a:p>
                      <a:r>
                        <a:rPr kumimoji="1" lang="en-US" altLang="zh-CN" sz="2400" b="1" dirty="0">
                          <a:solidFill>
                            <a:srgbClr val="1262A7"/>
                          </a:solidFill>
                          <a:latin typeface="Microsoft YaHei" panose="020B0503020204020204" pitchFamily="34" charset="-122"/>
                          <a:ea typeface="Microsoft YaHei" panose="020B0503020204020204" pitchFamily="34" charset="-122"/>
                        </a:rPr>
                        <a:t>360</a:t>
                      </a:r>
                      <a:endParaRPr kumimoji="1" lang="zh-CN" altLang="en-US" sz="2400" b="1" dirty="0">
                        <a:solidFill>
                          <a:srgbClr val="1262A7"/>
                        </a:solidFill>
                        <a:latin typeface="Microsoft YaHei" panose="020B0503020204020204" pitchFamily="34" charset="-122"/>
                        <a:ea typeface="Microsoft YaHei" panose="020B0503020204020204" pitchFamily="34" charset="-122"/>
                      </a:endParaRPr>
                    </a:p>
                  </p:txBody>
                </p:sp>
                <p:sp>
                  <p:nvSpPr>
                    <p:cNvPr id="35" name="文本框 34">
                      <a:extLst>
                        <a:ext uri="{FF2B5EF4-FFF2-40B4-BE49-F238E27FC236}">
                          <a16:creationId xmlns:a16="http://schemas.microsoft.com/office/drawing/2014/main" id="{908DA534-85A5-7B4A-9F55-672538BD6F04}"/>
                        </a:ext>
                      </a:extLst>
                    </p:cNvPr>
                    <p:cNvSpPr txBox="1"/>
                    <p:nvPr/>
                  </p:nvSpPr>
                  <p:spPr>
                    <a:xfrm>
                      <a:off x="4237161" y="2567185"/>
                      <a:ext cx="322524" cy="246221"/>
                    </a:xfrm>
                    <a:prstGeom prst="rect">
                      <a:avLst/>
                    </a:prstGeom>
                    <a:noFill/>
                  </p:spPr>
                  <p:txBody>
                    <a:bodyPr wrap="none" rtlCol="0">
                      <a:spAutoFit/>
                    </a:bodyPr>
                    <a:lstStyle/>
                    <a:p>
                      <a:r>
                        <a:rPr kumimoji="1" lang="zh-CN" altLang="en-US" sz="1000" dirty="0">
                          <a:solidFill>
                            <a:srgbClr val="1262A7"/>
                          </a:solidFill>
                          <a:latin typeface="Microsoft YaHei" panose="020B0503020204020204" pitchFamily="34" charset="-122"/>
                          <a:ea typeface="Microsoft YaHei" panose="020B0503020204020204" pitchFamily="34" charset="-122"/>
                        </a:rPr>
                        <a:t>家</a:t>
                      </a:r>
                    </a:p>
                  </p:txBody>
                </p:sp>
                <p:sp>
                  <p:nvSpPr>
                    <p:cNvPr id="36" name="文本框 35">
                      <a:extLst>
                        <a:ext uri="{FF2B5EF4-FFF2-40B4-BE49-F238E27FC236}">
                          <a16:creationId xmlns:a16="http://schemas.microsoft.com/office/drawing/2014/main" id="{47E41B49-4715-6C4A-8117-A194E1DC19D9}"/>
                        </a:ext>
                      </a:extLst>
                    </p:cNvPr>
                    <p:cNvSpPr txBox="1"/>
                    <p:nvPr/>
                  </p:nvSpPr>
                  <p:spPr>
                    <a:xfrm>
                      <a:off x="3388393" y="2530609"/>
                      <a:ext cx="322524" cy="246221"/>
                    </a:xfrm>
                    <a:prstGeom prst="rect">
                      <a:avLst/>
                    </a:prstGeom>
                    <a:noFill/>
                  </p:spPr>
                  <p:txBody>
                    <a:bodyPr wrap="none" rtlCol="0">
                      <a:spAutoFit/>
                    </a:bodyPr>
                    <a:lstStyle/>
                    <a:p>
                      <a:r>
                        <a:rPr kumimoji="1" lang="zh-CN" altLang="en-US" sz="1000" dirty="0">
                          <a:solidFill>
                            <a:schemeClr val="bg1"/>
                          </a:solidFill>
                          <a:latin typeface="Microsoft YaHei" panose="020B0503020204020204" pitchFamily="34" charset="-122"/>
                          <a:ea typeface="Microsoft YaHei" panose="020B0503020204020204" pitchFamily="34" charset="-122"/>
                        </a:rPr>
                        <a:t>逾</a:t>
                      </a:r>
                    </a:p>
                  </p:txBody>
                </p:sp>
              </p:grpSp>
            </p:grpSp>
            <p:grpSp>
              <p:nvGrpSpPr>
                <p:cNvPr id="52" name="组合 51">
                  <a:extLst>
                    <a:ext uri="{FF2B5EF4-FFF2-40B4-BE49-F238E27FC236}">
                      <a16:creationId xmlns:a16="http://schemas.microsoft.com/office/drawing/2014/main" id="{1D3F3773-7566-BD40-88B7-A5C2311EA76E}"/>
                    </a:ext>
                  </a:extLst>
                </p:cNvPr>
                <p:cNvGrpSpPr/>
                <p:nvPr/>
              </p:nvGrpSpPr>
              <p:grpSpPr>
                <a:xfrm>
                  <a:off x="3355415" y="3123591"/>
                  <a:ext cx="1523344" cy="608680"/>
                  <a:chOff x="3727043" y="3123591"/>
                  <a:chExt cx="1523344" cy="608680"/>
                </a:xfrm>
              </p:grpSpPr>
              <p:sp>
                <p:nvSpPr>
                  <p:cNvPr id="47" name="椭圆 46">
                    <a:extLst>
                      <a:ext uri="{FF2B5EF4-FFF2-40B4-BE49-F238E27FC236}">
                        <a16:creationId xmlns:a16="http://schemas.microsoft.com/office/drawing/2014/main" id="{A5CCD041-44D4-B04B-9173-BA2FF0B7F579}"/>
                      </a:ext>
                    </a:extLst>
                  </p:cNvPr>
                  <p:cNvSpPr/>
                  <p:nvPr/>
                </p:nvSpPr>
                <p:spPr>
                  <a:xfrm>
                    <a:off x="3820332" y="3412329"/>
                    <a:ext cx="218194" cy="218194"/>
                  </a:xfrm>
                  <a:prstGeom prst="ellipse">
                    <a:avLst/>
                  </a:prstGeom>
                  <a:solidFill>
                    <a:srgbClr val="126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2" name="组合 41">
                    <a:extLst>
                      <a:ext uri="{FF2B5EF4-FFF2-40B4-BE49-F238E27FC236}">
                        <a16:creationId xmlns:a16="http://schemas.microsoft.com/office/drawing/2014/main" id="{04E8F8D0-4C82-3746-9DD4-DFB5BFA97F0C}"/>
                      </a:ext>
                    </a:extLst>
                  </p:cNvPr>
                  <p:cNvGrpSpPr/>
                  <p:nvPr/>
                </p:nvGrpSpPr>
                <p:grpSpPr>
                  <a:xfrm>
                    <a:off x="3727043" y="3123591"/>
                    <a:ext cx="1523344" cy="608680"/>
                    <a:chOff x="3391991" y="2264055"/>
                    <a:chExt cx="1523344" cy="608680"/>
                  </a:xfrm>
                </p:grpSpPr>
                <p:sp>
                  <p:nvSpPr>
                    <p:cNvPr id="43" name="文本框 42">
                      <a:extLst>
                        <a:ext uri="{FF2B5EF4-FFF2-40B4-BE49-F238E27FC236}">
                          <a16:creationId xmlns:a16="http://schemas.microsoft.com/office/drawing/2014/main" id="{AA4B385E-C626-F843-9720-E0B58C02AB4C}"/>
                        </a:ext>
                      </a:extLst>
                    </p:cNvPr>
                    <p:cNvSpPr txBox="1"/>
                    <p:nvPr/>
                  </p:nvSpPr>
                  <p:spPr>
                    <a:xfrm>
                      <a:off x="3391991" y="2264055"/>
                      <a:ext cx="697627" cy="246221"/>
                    </a:xfrm>
                    <a:prstGeom prst="rect">
                      <a:avLst/>
                    </a:prstGeom>
                    <a:noFill/>
                  </p:spPr>
                  <p:txBody>
                    <a:bodyPr wrap="none" rtlCol="0">
                      <a:spAutoFit/>
                    </a:bodyPr>
                    <a:lstStyle/>
                    <a:p>
                      <a:r>
                        <a:rPr kumimoji="1" lang="zh-CN" altLang="en-US" sz="1000" b="1" dirty="0">
                          <a:solidFill>
                            <a:srgbClr val="1262A7"/>
                          </a:solidFill>
                          <a:latin typeface="Microsoft YaHei" panose="020B0503020204020204" pitchFamily="34" charset="-122"/>
                          <a:ea typeface="Microsoft YaHei" panose="020B0503020204020204" pitchFamily="34" charset="-122"/>
                        </a:rPr>
                        <a:t>员工总数</a:t>
                      </a:r>
                    </a:p>
                  </p:txBody>
                </p:sp>
                <p:sp>
                  <p:nvSpPr>
                    <p:cNvPr id="44" name="文本框 43">
                      <a:extLst>
                        <a:ext uri="{FF2B5EF4-FFF2-40B4-BE49-F238E27FC236}">
                          <a16:creationId xmlns:a16="http://schemas.microsoft.com/office/drawing/2014/main" id="{4D79602B-FDFB-C946-8083-C7D33873AD76}"/>
                        </a:ext>
                      </a:extLst>
                    </p:cNvPr>
                    <p:cNvSpPr txBox="1"/>
                    <p:nvPr/>
                  </p:nvSpPr>
                  <p:spPr>
                    <a:xfrm>
                      <a:off x="3628006" y="2411070"/>
                      <a:ext cx="1221809" cy="461665"/>
                    </a:xfrm>
                    <a:prstGeom prst="rect">
                      <a:avLst/>
                    </a:prstGeom>
                    <a:noFill/>
                  </p:spPr>
                  <p:txBody>
                    <a:bodyPr wrap="none" rtlCol="0">
                      <a:spAutoFit/>
                    </a:bodyPr>
                    <a:lstStyle/>
                    <a:p>
                      <a:r>
                        <a:rPr kumimoji="1" lang="en-US" altLang="zh-CN" sz="2400" b="1" dirty="0">
                          <a:solidFill>
                            <a:srgbClr val="1262A7"/>
                          </a:solidFill>
                          <a:latin typeface="Microsoft YaHei" panose="020B0503020204020204" pitchFamily="34" charset="-122"/>
                          <a:ea typeface="Microsoft YaHei" panose="020B0503020204020204" pitchFamily="34" charset="-122"/>
                        </a:rPr>
                        <a:t>11000 </a:t>
                      </a:r>
                      <a:endParaRPr kumimoji="1" lang="zh-CN" altLang="en-US" sz="2400" b="1" dirty="0">
                        <a:solidFill>
                          <a:srgbClr val="1262A7"/>
                        </a:solidFill>
                        <a:latin typeface="Microsoft YaHei" panose="020B0503020204020204" pitchFamily="34" charset="-122"/>
                        <a:ea typeface="Microsoft YaHei" panose="020B0503020204020204" pitchFamily="34" charset="-122"/>
                      </a:endParaRPr>
                    </a:p>
                  </p:txBody>
                </p:sp>
                <p:sp>
                  <p:nvSpPr>
                    <p:cNvPr id="45" name="文本框 44">
                      <a:extLst>
                        <a:ext uri="{FF2B5EF4-FFF2-40B4-BE49-F238E27FC236}">
                          <a16:creationId xmlns:a16="http://schemas.microsoft.com/office/drawing/2014/main" id="{EE2D37A4-AA02-C440-8A65-0C98BD1ABB45}"/>
                        </a:ext>
                      </a:extLst>
                    </p:cNvPr>
                    <p:cNvSpPr txBox="1"/>
                    <p:nvPr/>
                  </p:nvSpPr>
                  <p:spPr>
                    <a:xfrm>
                      <a:off x="4602429" y="2567185"/>
                      <a:ext cx="312906" cy="246221"/>
                    </a:xfrm>
                    <a:prstGeom prst="rect">
                      <a:avLst/>
                    </a:prstGeom>
                    <a:noFill/>
                  </p:spPr>
                  <p:txBody>
                    <a:bodyPr wrap="none" rtlCol="0">
                      <a:spAutoFit/>
                    </a:bodyPr>
                    <a:lstStyle/>
                    <a:p>
                      <a:r>
                        <a:rPr kumimoji="1" lang="zh-CN" altLang="en-US" sz="1000" dirty="0">
                          <a:solidFill>
                            <a:srgbClr val="1262A7"/>
                          </a:solidFill>
                          <a:latin typeface="Microsoft YaHei" panose="020B0503020204020204" pitchFamily="34" charset="-122"/>
                          <a:ea typeface="Microsoft YaHei" panose="020B0503020204020204" pitchFamily="34" charset="-122"/>
                        </a:rPr>
                        <a:t>人</a:t>
                      </a:r>
                    </a:p>
                  </p:txBody>
                </p:sp>
                <p:sp>
                  <p:nvSpPr>
                    <p:cNvPr id="46" name="文本框 45">
                      <a:extLst>
                        <a:ext uri="{FF2B5EF4-FFF2-40B4-BE49-F238E27FC236}">
                          <a16:creationId xmlns:a16="http://schemas.microsoft.com/office/drawing/2014/main" id="{0C4769E6-9357-0F46-B09A-0E89064D59C5}"/>
                        </a:ext>
                      </a:extLst>
                    </p:cNvPr>
                    <p:cNvSpPr txBox="1"/>
                    <p:nvPr/>
                  </p:nvSpPr>
                  <p:spPr>
                    <a:xfrm>
                      <a:off x="3441544" y="2530609"/>
                      <a:ext cx="322524" cy="246221"/>
                    </a:xfrm>
                    <a:prstGeom prst="rect">
                      <a:avLst/>
                    </a:prstGeom>
                    <a:noFill/>
                  </p:spPr>
                  <p:txBody>
                    <a:bodyPr wrap="none" rtlCol="0">
                      <a:spAutoFit/>
                    </a:bodyPr>
                    <a:lstStyle/>
                    <a:p>
                      <a:r>
                        <a:rPr kumimoji="1" lang="zh-CN" altLang="en-US" sz="1000" dirty="0">
                          <a:solidFill>
                            <a:schemeClr val="bg1"/>
                          </a:solidFill>
                          <a:latin typeface="Microsoft YaHei" panose="020B0503020204020204" pitchFamily="34" charset="-122"/>
                          <a:ea typeface="Microsoft YaHei" panose="020B0503020204020204" pitchFamily="34" charset="-122"/>
                        </a:rPr>
                        <a:t>逾</a:t>
                      </a:r>
                    </a:p>
                  </p:txBody>
                </p:sp>
              </p:grpSp>
            </p:grpSp>
          </p:grpSp>
        </p:grpSp>
        <p:cxnSp>
          <p:nvCxnSpPr>
            <p:cNvPr id="48" name="直线连接符 47">
              <a:extLst>
                <a:ext uri="{FF2B5EF4-FFF2-40B4-BE49-F238E27FC236}">
                  <a16:creationId xmlns:a16="http://schemas.microsoft.com/office/drawing/2014/main" id="{317AFCD6-D92D-E844-8DAA-270E5293B0F4}"/>
                </a:ext>
              </a:extLst>
            </p:cNvPr>
            <p:cNvCxnSpPr>
              <a:cxnSpLocks/>
            </p:cNvCxnSpPr>
            <p:nvPr/>
          </p:nvCxnSpPr>
          <p:spPr>
            <a:xfrm>
              <a:off x="9646524" y="3097177"/>
              <a:ext cx="1365170" cy="0"/>
            </a:xfrm>
            <a:prstGeom prst="line">
              <a:avLst/>
            </a:prstGeom>
            <a:ln w="952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947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C8FBEE1-D316-D442-B3DB-0C4F3133DD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0164"/>
            <a:ext cx="12228515" cy="6876000"/>
          </a:xfrm>
          <a:prstGeom prst="rect">
            <a:avLst/>
          </a:prstGeom>
        </p:spPr>
      </p:pic>
      <p:grpSp>
        <p:nvGrpSpPr>
          <p:cNvPr id="17" name="组合 16">
            <a:extLst>
              <a:ext uri="{FF2B5EF4-FFF2-40B4-BE49-F238E27FC236}">
                <a16:creationId xmlns:a16="http://schemas.microsoft.com/office/drawing/2014/main" id="{608B5A46-21EA-1842-B51B-95CEF0AB4C48}"/>
              </a:ext>
            </a:extLst>
          </p:cNvPr>
          <p:cNvGrpSpPr/>
          <p:nvPr/>
        </p:nvGrpSpPr>
        <p:grpSpPr>
          <a:xfrm>
            <a:off x="1139359" y="1271059"/>
            <a:ext cx="64815" cy="284192"/>
            <a:chOff x="3708399" y="777283"/>
            <a:chExt cx="64815" cy="284192"/>
          </a:xfrm>
        </p:grpSpPr>
        <p:sp>
          <p:nvSpPr>
            <p:cNvPr id="16" name="矩形 15">
              <a:extLst>
                <a:ext uri="{FF2B5EF4-FFF2-40B4-BE49-F238E27FC236}">
                  <a16:creationId xmlns:a16="http://schemas.microsoft.com/office/drawing/2014/main" id="{FE25C3C7-8E2A-2644-9481-360B10B85225}"/>
                </a:ext>
              </a:extLst>
            </p:cNvPr>
            <p:cNvSpPr/>
            <p:nvPr/>
          </p:nvSpPr>
          <p:spPr>
            <a:xfrm>
              <a:off x="3708401" y="777283"/>
              <a:ext cx="64813" cy="124417"/>
            </a:xfrm>
            <a:prstGeom prst="rect">
              <a:avLst/>
            </a:prstGeom>
            <a:gradFill>
              <a:gsLst>
                <a:gs pos="82000">
                  <a:schemeClr val="bg1">
                    <a:alpha val="0"/>
                  </a:schemeClr>
                </a:gs>
                <a:gs pos="15000">
                  <a:schemeClr val="bg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矩形 19">
              <a:extLst>
                <a:ext uri="{FF2B5EF4-FFF2-40B4-BE49-F238E27FC236}">
                  <a16:creationId xmlns:a16="http://schemas.microsoft.com/office/drawing/2014/main" id="{84F99FA2-75FC-A24E-BE4E-F9A49103ED1B}"/>
                </a:ext>
              </a:extLst>
            </p:cNvPr>
            <p:cNvSpPr/>
            <p:nvPr/>
          </p:nvSpPr>
          <p:spPr>
            <a:xfrm rot="10800000">
              <a:off x="3708399" y="869948"/>
              <a:ext cx="64813" cy="191527"/>
            </a:xfrm>
            <a:prstGeom prst="rect">
              <a:avLst/>
            </a:prstGeom>
            <a:gradFill>
              <a:gsLst>
                <a:gs pos="85000">
                  <a:schemeClr val="bg1">
                    <a:alpha val="0"/>
                  </a:schemeClr>
                </a:gs>
                <a:gs pos="15000">
                  <a:schemeClr val="bg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1" name="文本框 20">
            <a:extLst>
              <a:ext uri="{FF2B5EF4-FFF2-40B4-BE49-F238E27FC236}">
                <a16:creationId xmlns:a16="http://schemas.microsoft.com/office/drawing/2014/main" id="{9FF0EC3D-A0C1-4143-9A8C-493462EDF3CB}"/>
              </a:ext>
            </a:extLst>
          </p:cNvPr>
          <p:cNvSpPr txBox="1"/>
          <p:nvPr/>
        </p:nvSpPr>
        <p:spPr>
          <a:xfrm>
            <a:off x="1204174" y="1190688"/>
            <a:ext cx="1787525" cy="46037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经营实力</a:t>
            </a:r>
          </a:p>
        </p:txBody>
      </p:sp>
      <p:pic>
        <p:nvPicPr>
          <p:cNvPr id="11" name="图片 10">
            <a:extLst>
              <a:ext uri="{FF2B5EF4-FFF2-40B4-BE49-F238E27FC236}">
                <a16:creationId xmlns:a16="http://schemas.microsoft.com/office/drawing/2014/main" id="{5E2731DB-2308-7E4F-9FE9-618E72F87D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91699" y="1698038"/>
            <a:ext cx="5836443" cy="3056696"/>
          </a:xfrm>
          <a:prstGeom prst="rect">
            <a:avLst/>
          </a:prstGeom>
        </p:spPr>
      </p:pic>
      <p:sp>
        <p:nvSpPr>
          <p:cNvPr id="7" name="文本框 6">
            <a:extLst>
              <a:ext uri="{FF2B5EF4-FFF2-40B4-BE49-F238E27FC236}">
                <a16:creationId xmlns:a16="http://schemas.microsoft.com/office/drawing/2014/main" id="{C5BB630B-6504-DE4C-B418-A69A96C15BD6}"/>
              </a:ext>
            </a:extLst>
          </p:cNvPr>
          <p:cNvSpPr txBox="1"/>
          <p:nvPr/>
        </p:nvSpPr>
        <p:spPr>
          <a:xfrm>
            <a:off x="3843043" y="2428302"/>
            <a:ext cx="1107996" cy="543497"/>
          </a:xfrm>
          <a:prstGeom prst="rect">
            <a:avLst/>
          </a:prstGeom>
          <a:noFill/>
        </p:spPr>
        <p:txBody>
          <a:bodyPr wrap="none" rtlCol="0">
            <a:prstTxWarp prst="textCircle">
              <a:avLst>
                <a:gd name="adj" fmla="val 14392231"/>
              </a:avLst>
            </a:prstTxWarp>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资产总额</a:t>
            </a:r>
          </a:p>
        </p:txBody>
      </p:sp>
      <p:sp>
        <p:nvSpPr>
          <p:cNvPr id="40" name="文本框 39">
            <a:extLst>
              <a:ext uri="{FF2B5EF4-FFF2-40B4-BE49-F238E27FC236}">
                <a16:creationId xmlns:a16="http://schemas.microsoft.com/office/drawing/2014/main" id="{9F4AF900-EF9A-2948-BCF1-7B7F2BFBDAF0}"/>
              </a:ext>
            </a:extLst>
          </p:cNvPr>
          <p:cNvSpPr txBox="1"/>
          <p:nvPr/>
        </p:nvSpPr>
        <p:spPr>
          <a:xfrm>
            <a:off x="5424955" y="2428302"/>
            <a:ext cx="1107996" cy="543497"/>
          </a:xfrm>
          <a:prstGeom prst="rect">
            <a:avLst/>
          </a:prstGeom>
          <a:noFill/>
        </p:spPr>
        <p:txBody>
          <a:bodyPr wrap="none" rtlCol="0">
            <a:prstTxWarp prst="textCircle">
              <a:avLst>
                <a:gd name="adj" fmla="val 12827629"/>
              </a:avLst>
            </a:prstTxWarp>
            <a:spAutoFit/>
          </a:bodyPr>
          <a:lstStyle/>
          <a:p>
            <a:r>
              <a:rPr kumimoji="1" lang="zh-CN" altLang="en-US" sz="1200" b="1" dirty="0">
                <a:solidFill>
                  <a:srgbClr val="F9BA00"/>
                </a:solidFill>
                <a:latin typeface="Microsoft YaHei" panose="020B0503020204020204" pitchFamily="34" charset="-122"/>
                <a:ea typeface="Microsoft YaHei" panose="020B0503020204020204" pitchFamily="34" charset="-122"/>
              </a:rPr>
              <a:t>贷款和垫款总额</a:t>
            </a:r>
          </a:p>
        </p:txBody>
      </p:sp>
      <p:sp>
        <p:nvSpPr>
          <p:cNvPr id="41" name="文本框 40">
            <a:extLst>
              <a:ext uri="{FF2B5EF4-FFF2-40B4-BE49-F238E27FC236}">
                <a16:creationId xmlns:a16="http://schemas.microsoft.com/office/drawing/2014/main" id="{F22670AE-FEC9-804B-803E-187FBE685989}"/>
              </a:ext>
            </a:extLst>
          </p:cNvPr>
          <p:cNvSpPr txBox="1"/>
          <p:nvPr/>
        </p:nvSpPr>
        <p:spPr>
          <a:xfrm>
            <a:off x="6969683" y="2428302"/>
            <a:ext cx="1107996" cy="543497"/>
          </a:xfrm>
          <a:prstGeom prst="rect">
            <a:avLst/>
          </a:prstGeom>
          <a:noFill/>
        </p:spPr>
        <p:txBody>
          <a:bodyPr wrap="none" rtlCol="0">
            <a:prstTxWarp prst="textCircle">
              <a:avLst>
                <a:gd name="adj" fmla="val 13432697"/>
              </a:avLst>
            </a:prstTxWarp>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吸收存款本金</a:t>
            </a:r>
          </a:p>
        </p:txBody>
      </p:sp>
      <p:sp>
        <p:nvSpPr>
          <p:cNvPr id="4" name="文本框 3">
            <a:extLst>
              <a:ext uri="{FF2B5EF4-FFF2-40B4-BE49-F238E27FC236}">
                <a16:creationId xmlns:a16="http://schemas.microsoft.com/office/drawing/2014/main" id="{8FC2B341-D866-3348-1566-4A5B04F4FF72}"/>
              </a:ext>
            </a:extLst>
          </p:cNvPr>
          <p:cNvSpPr txBox="1"/>
          <p:nvPr/>
        </p:nvSpPr>
        <p:spPr>
          <a:xfrm>
            <a:off x="3913293" y="3526494"/>
            <a:ext cx="967496" cy="417397"/>
          </a:xfrm>
          <a:prstGeom prst="rect">
            <a:avLst/>
          </a:prstGeom>
          <a:noFill/>
        </p:spPr>
        <p:txBody>
          <a:bodyPr wrap="none" rtlCol="0">
            <a:prstTxWarp prst="textArchDown">
              <a:avLst>
                <a:gd name="adj" fmla="val 892670"/>
              </a:avLst>
            </a:prstTxWarp>
            <a:spAutoFit/>
          </a:bodyPr>
          <a:lstStyle/>
          <a:p>
            <a:r>
              <a:rPr kumimoji="1" lang="en-US" altLang="zh-CN" sz="1200" b="1" dirty="0">
                <a:solidFill>
                  <a:schemeClr val="tx1">
                    <a:lumMod val="75000"/>
                    <a:lumOff val="25000"/>
                  </a:schemeClr>
                </a:solidFill>
                <a:latin typeface="Microsoft YaHei" panose="020B0503020204020204" pitchFamily="34" charset="-122"/>
                <a:ea typeface="Microsoft YaHei" panose="020B0503020204020204" pitchFamily="34" charset="-122"/>
              </a:rPr>
              <a:t>15,876.66</a:t>
            </a:r>
            <a:endParaRPr kumimoji="1" lang="zh-CN" altLang="en-US" sz="1200" b="1"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6" name="文本框 5">
            <a:extLst>
              <a:ext uri="{FF2B5EF4-FFF2-40B4-BE49-F238E27FC236}">
                <a16:creationId xmlns:a16="http://schemas.microsoft.com/office/drawing/2014/main" id="{BB9FA2FC-ED74-AD94-F05C-8F385DBE2546}"/>
              </a:ext>
            </a:extLst>
          </p:cNvPr>
          <p:cNvSpPr txBox="1"/>
          <p:nvPr/>
        </p:nvSpPr>
        <p:spPr>
          <a:xfrm rot="20009141">
            <a:off x="4542203" y="3712669"/>
            <a:ext cx="441146" cy="246221"/>
          </a:xfrm>
          <a:prstGeom prst="rect">
            <a:avLst/>
          </a:prstGeom>
          <a:noFill/>
        </p:spPr>
        <p:txBody>
          <a:bodyPr wrap="none" rtlCol="0">
            <a:spAutoFit/>
          </a:bodyPr>
          <a:lstStyle/>
          <a:p>
            <a:r>
              <a:rPr kumimoji="1" lang="zh-CN" altLang="en-US" sz="1000" b="1" dirty="0">
                <a:solidFill>
                  <a:schemeClr val="tx1">
                    <a:lumMod val="75000"/>
                    <a:lumOff val="25000"/>
                  </a:schemeClr>
                </a:solidFill>
                <a:latin typeface="Microsoft YaHei" panose="020B0503020204020204" pitchFamily="34" charset="-122"/>
                <a:ea typeface="Microsoft YaHei" panose="020B0503020204020204" pitchFamily="34" charset="-122"/>
              </a:rPr>
              <a:t>亿元</a:t>
            </a:r>
            <a:endParaRPr kumimoji="1" lang="zh-CN" altLang="en-US" sz="1000" dirty="0">
              <a:solidFill>
                <a:schemeClr val="tx1">
                  <a:lumMod val="75000"/>
                  <a:lumOff val="25000"/>
                </a:schemeClr>
              </a:solidFill>
            </a:endParaRPr>
          </a:p>
        </p:txBody>
      </p:sp>
      <p:sp>
        <p:nvSpPr>
          <p:cNvPr id="8" name="文本框 7">
            <a:extLst>
              <a:ext uri="{FF2B5EF4-FFF2-40B4-BE49-F238E27FC236}">
                <a16:creationId xmlns:a16="http://schemas.microsoft.com/office/drawing/2014/main" id="{A9A7299A-62ED-A1F0-A662-BF857AF3BD4E}"/>
              </a:ext>
            </a:extLst>
          </p:cNvPr>
          <p:cNvSpPr txBox="1"/>
          <p:nvPr/>
        </p:nvSpPr>
        <p:spPr>
          <a:xfrm rot="264120">
            <a:off x="5437293" y="3526494"/>
            <a:ext cx="967496" cy="417397"/>
          </a:xfrm>
          <a:prstGeom prst="rect">
            <a:avLst/>
          </a:prstGeom>
          <a:noFill/>
        </p:spPr>
        <p:txBody>
          <a:bodyPr wrap="none" rtlCol="0">
            <a:prstTxWarp prst="textArchDown">
              <a:avLst>
                <a:gd name="adj" fmla="val 2059110"/>
              </a:avLst>
            </a:prstTxWarp>
            <a:spAutoFit/>
          </a:bodyPr>
          <a:lstStyle/>
          <a:p>
            <a:r>
              <a:rPr kumimoji="1" lang="en-US" altLang="zh-CN" sz="1200" b="1" dirty="0">
                <a:solidFill>
                  <a:schemeClr val="bg1"/>
                </a:solidFill>
                <a:latin typeface="Microsoft YaHei" panose="020B0503020204020204" pitchFamily="34" charset="-122"/>
                <a:ea typeface="Microsoft YaHei" panose="020B0503020204020204" pitchFamily="34" charset="-122"/>
              </a:rPr>
              <a:t>7,730.01</a:t>
            </a:r>
            <a:endParaRPr kumimoji="1" lang="zh-CN" altLang="en-US" sz="1200" b="1" dirty="0">
              <a:solidFill>
                <a:schemeClr val="bg1"/>
              </a:solidFill>
              <a:latin typeface="Microsoft YaHei" panose="020B0503020204020204" pitchFamily="34" charset="-122"/>
              <a:ea typeface="Microsoft YaHei" panose="020B0503020204020204" pitchFamily="34" charset="-122"/>
            </a:endParaRPr>
          </a:p>
        </p:txBody>
      </p:sp>
      <p:sp>
        <p:nvSpPr>
          <p:cNvPr id="9" name="文本框 8">
            <a:extLst>
              <a:ext uri="{FF2B5EF4-FFF2-40B4-BE49-F238E27FC236}">
                <a16:creationId xmlns:a16="http://schemas.microsoft.com/office/drawing/2014/main" id="{3592D2DA-245F-FEAD-85CA-8951F9B4311D}"/>
              </a:ext>
            </a:extLst>
          </p:cNvPr>
          <p:cNvSpPr txBox="1"/>
          <p:nvPr/>
        </p:nvSpPr>
        <p:spPr>
          <a:xfrm rot="20009141">
            <a:off x="6050705" y="3728167"/>
            <a:ext cx="441146" cy="246221"/>
          </a:xfrm>
          <a:prstGeom prst="rect">
            <a:avLst/>
          </a:prstGeom>
          <a:noFill/>
        </p:spPr>
        <p:txBody>
          <a:bodyPr wrap="none" rtlCol="0">
            <a:spAutoFit/>
          </a:bodyPr>
          <a:lstStyle/>
          <a:p>
            <a:r>
              <a:rPr kumimoji="1" lang="zh-CN" altLang="en-US" sz="1000" b="1" dirty="0">
                <a:solidFill>
                  <a:schemeClr val="bg1"/>
                </a:solidFill>
                <a:latin typeface="Microsoft YaHei" panose="020B0503020204020204" pitchFamily="34" charset="-122"/>
                <a:ea typeface="Microsoft YaHei" panose="020B0503020204020204" pitchFamily="34" charset="-122"/>
              </a:rPr>
              <a:t>亿元</a:t>
            </a:r>
            <a:endParaRPr kumimoji="1" lang="zh-CN" altLang="en-US" sz="1000" dirty="0">
              <a:solidFill>
                <a:schemeClr val="bg1"/>
              </a:solidFill>
            </a:endParaRPr>
          </a:p>
        </p:txBody>
      </p:sp>
      <p:sp>
        <p:nvSpPr>
          <p:cNvPr id="10" name="文本框 9">
            <a:extLst>
              <a:ext uri="{FF2B5EF4-FFF2-40B4-BE49-F238E27FC236}">
                <a16:creationId xmlns:a16="http://schemas.microsoft.com/office/drawing/2014/main" id="{9E217E38-8FFF-F28D-F13D-0F09B3F56DC6}"/>
              </a:ext>
            </a:extLst>
          </p:cNvPr>
          <p:cNvSpPr txBox="1"/>
          <p:nvPr/>
        </p:nvSpPr>
        <p:spPr>
          <a:xfrm>
            <a:off x="7040806" y="3526494"/>
            <a:ext cx="967496" cy="417397"/>
          </a:xfrm>
          <a:prstGeom prst="rect">
            <a:avLst/>
          </a:prstGeom>
          <a:noFill/>
        </p:spPr>
        <p:txBody>
          <a:bodyPr wrap="none" rtlCol="0">
            <a:prstTxWarp prst="textArchDown">
              <a:avLst>
                <a:gd name="adj" fmla="val 1191106"/>
              </a:avLst>
            </a:prstTxWarp>
            <a:spAutoFit/>
          </a:bodyPr>
          <a:lstStyle/>
          <a:p>
            <a:r>
              <a:rPr kumimoji="1" lang="en-US" altLang="zh-CN" sz="1200" b="1" dirty="0">
                <a:solidFill>
                  <a:schemeClr val="tx1">
                    <a:lumMod val="75000"/>
                    <a:lumOff val="25000"/>
                  </a:schemeClr>
                </a:solidFill>
                <a:latin typeface="Microsoft YaHei" panose="020B0503020204020204" pitchFamily="34" charset="-122"/>
                <a:ea typeface="Microsoft YaHei" panose="020B0503020204020204" pitchFamily="34" charset="-122"/>
              </a:rPr>
              <a:t>11,400.32</a:t>
            </a:r>
            <a:endParaRPr kumimoji="1" lang="zh-CN" altLang="en-US" sz="1200" b="1"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12" name="文本框 11">
            <a:extLst>
              <a:ext uri="{FF2B5EF4-FFF2-40B4-BE49-F238E27FC236}">
                <a16:creationId xmlns:a16="http://schemas.microsoft.com/office/drawing/2014/main" id="{7D8E741B-BF26-1F07-2EAF-A5F1E9719111}"/>
              </a:ext>
            </a:extLst>
          </p:cNvPr>
          <p:cNvSpPr txBox="1"/>
          <p:nvPr/>
        </p:nvSpPr>
        <p:spPr>
          <a:xfrm rot="20009141">
            <a:off x="7676342" y="3706043"/>
            <a:ext cx="441146" cy="246221"/>
          </a:xfrm>
          <a:prstGeom prst="rect">
            <a:avLst/>
          </a:prstGeom>
          <a:noFill/>
        </p:spPr>
        <p:txBody>
          <a:bodyPr wrap="none" rtlCol="0">
            <a:spAutoFit/>
          </a:bodyPr>
          <a:lstStyle/>
          <a:p>
            <a:r>
              <a:rPr kumimoji="1" lang="zh-CN" altLang="en-US" sz="1000" b="1" dirty="0">
                <a:solidFill>
                  <a:schemeClr val="tx1">
                    <a:lumMod val="75000"/>
                    <a:lumOff val="25000"/>
                  </a:schemeClr>
                </a:solidFill>
                <a:latin typeface="Microsoft YaHei" panose="020B0503020204020204" pitchFamily="34" charset="-122"/>
                <a:ea typeface="Microsoft YaHei" panose="020B0503020204020204" pitchFamily="34" charset="-122"/>
              </a:rPr>
              <a:t>亿元</a:t>
            </a:r>
            <a:endParaRPr kumimoji="1" lang="zh-CN" altLang="en-US" sz="1000" dirty="0">
              <a:solidFill>
                <a:schemeClr val="tx1">
                  <a:lumMod val="75000"/>
                  <a:lumOff val="25000"/>
                </a:schemeClr>
              </a:solidFill>
            </a:endParaRPr>
          </a:p>
        </p:txBody>
      </p:sp>
      <p:grpSp>
        <p:nvGrpSpPr>
          <p:cNvPr id="15" name="组合 14">
            <a:extLst>
              <a:ext uri="{FF2B5EF4-FFF2-40B4-BE49-F238E27FC236}">
                <a16:creationId xmlns:a16="http://schemas.microsoft.com/office/drawing/2014/main" id="{31DCF4AF-803E-F5D5-38A3-4DEEA6C0FA80}"/>
              </a:ext>
            </a:extLst>
          </p:cNvPr>
          <p:cNvGrpSpPr/>
          <p:nvPr/>
        </p:nvGrpSpPr>
        <p:grpSpPr>
          <a:xfrm>
            <a:off x="3893414" y="2816171"/>
            <a:ext cx="1102227" cy="653822"/>
            <a:chOff x="3893414" y="2816171"/>
            <a:chExt cx="1102227" cy="653822"/>
          </a:xfrm>
        </p:grpSpPr>
        <p:sp>
          <p:nvSpPr>
            <p:cNvPr id="13" name="文本框 12">
              <a:extLst>
                <a:ext uri="{FF2B5EF4-FFF2-40B4-BE49-F238E27FC236}">
                  <a16:creationId xmlns:a16="http://schemas.microsoft.com/office/drawing/2014/main" id="{054EA9E5-839F-498C-999A-8BD3F4F56EDC}"/>
                </a:ext>
              </a:extLst>
            </p:cNvPr>
            <p:cNvSpPr txBox="1"/>
            <p:nvPr/>
          </p:nvSpPr>
          <p:spPr>
            <a:xfrm>
              <a:off x="3913293" y="2816171"/>
              <a:ext cx="1082348" cy="246221"/>
            </a:xfrm>
            <a:prstGeom prst="rect">
              <a:avLst/>
            </a:prstGeom>
            <a:noFill/>
          </p:spPr>
          <p:txBody>
            <a:bodyPr wrap="none" rtlCol="0">
              <a:spAutoFit/>
            </a:bodyPr>
            <a:lstStyle/>
            <a:p>
              <a:r>
                <a:rPr kumimoji="1" lang="zh-CN" altLang="en-US" sz="1000" b="1" dirty="0">
                  <a:solidFill>
                    <a:schemeClr val="tx1">
                      <a:lumMod val="75000"/>
                      <a:lumOff val="25000"/>
                    </a:schemeClr>
                  </a:solidFill>
                  <a:latin typeface="Microsoft YaHei" panose="020B0503020204020204" pitchFamily="34" charset="-122"/>
                  <a:ea typeface="Microsoft YaHei" panose="020B0503020204020204" pitchFamily="34" charset="-122"/>
                </a:rPr>
                <a:t>较上年年末增长</a:t>
              </a:r>
            </a:p>
          </p:txBody>
        </p:sp>
        <p:sp>
          <p:nvSpPr>
            <p:cNvPr id="14" name="文本框 13">
              <a:extLst>
                <a:ext uri="{FF2B5EF4-FFF2-40B4-BE49-F238E27FC236}">
                  <a16:creationId xmlns:a16="http://schemas.microsoft.com/office/drawing/2014/main" id="{CF31C4F9-3075-3815-8864-EADD088693DB}"/>
                </a:ext>
              </a:extLst>
            </p:cNvPr>
            <p:cNvSpPr txBox="1"/>
            <p:nvPr/>
          </p:nvSpPr>
          <p:spPr>
            <a:xfrm>
              <a:off x="3893414" y="3008328"/>
              <a:ext cx="1055097" cy="461665"/>
            </a:xfrm>
            <a:prstGeom prst="rect">
              <a:avLst/>
            </a:prstGeom>
            <a:noFill/>
          </p:spPr>
          <p:txBody>
            <a:bodyPr wrap="none" rtlCol="0">
              <a:spAutoFit/>
            </a:bodyPr>
            <a:lstStyle/>
            <a:p>
              <a:r>
                <a:rPr kumimoji="1" lang="en-US" altLang="zh-CN" sz="2400" b="1" dirty="0">
                  <a:solidFill>
                    <a:srgbClr val="FEAA10"/>
                  </a:solidFill>
                  <a:latin typeface="Microsoft YaHei" panose="020B0503020204020204" pitchFamily="34" charset="-122"/>
                  <a:ea typeface="Microsoft YaHei" panose="020B0503020204020204" pitchFamily="34" charset="-122"/>
                </a:rPr>
                <a:t>6.71</a:t>
              </a:r>
              <a:r>
                <a:rPr kumimoji="1" lang="en-US" altLang="zh-CN" b="1" dirty="0">
                  <a:solidFill>
                    <a:srgbClr val="FEAA10"/>
                  </a:solidFill>
                  <a:latin typeface="Microsoft YaHei" panose="020B0503020204020204" pitchFamily="34" charset="-122"/>
                  <a:ea typeface="Microsoft YaHei" panose="020B0503020204020204" pitchFamily="34" charset="-122"/>
                </a:rPr>
                <a:t>%</a:t>
              </a:r>
              <a:endParaRPr kumimoji="1" lang="zh-CN" altLang="en-US" b="1" dirty="0">
                <a:solidFill>
                  <a:srgbClr val="FEAA10"/>
                </a:solidFill>
                <a:latin typeface="Microsoft YaHei" panose="020B0503020204020204" pitchFamily="34" charset="-122"/>
                <a:ea typeface="Microsoft YaHei" panose="020B0503020204020204" pitchFamily="34" charset="-122"/>
              </a:endParaRPr>
            </a:p>
          </p:txBody>
        </p:sp>
      </p:grpSp>
      <p:grpSp>
        <p:nvGrpSpPr>
          <p:cNvPr id="18" name="组合 17">
            <a:extLst>
              <a:ext uri="{FF2B5EF4-FFF2-40B4-BE49-F238E27FC236}">
                <a16:creationId xmlns:a16="http://schemas.microsoft.com/office/drawing/2014/main" id="{C911F9CD-321B-F150-4F2B-083FB7CC924D}"/>
              </a:ext>
            </a:extLst>
          </p:cNvPr>
          <p:cNvGrpSpPr/>
          <p:nvPr/>
        </p:nvGrpSpPr>
        <p:grpSpPr>
          <a:xfrm>
            <a:off x="5470424" y="2816171"/>
            <a:ext cx="1082348" cy="653822"/>
            <a:chOff x="3913293" y="2816171"/>
            <a:chExt cx="1082348" cy="653822"/>
          </a:xfrm>
        </p:grpSpPr>
        <p:sp>
          <p:nvSpPr>
            <p:cNvPr id="19" name="文本框 18">
              <a:extLst>
                <a:ext uri="{FF2B5EF4-FFF2-40B4-BE49-F238E27FC236}">
                  <a16:creationId xmlns:a16="http://schemas.microsoft.com/office/drawing/2014/main" id="{356E9F6F-DA30-19BF-DD12-70182DBEFD44}"/>
                </a:ext>
              </a:extLst>
            </p:cNvPr>
            <p:cNvSpPr txBox="1"/>
            <p:nvPr/>
          </p:nvSpPr>
          <p:spPr>
            <a:xfrm>
              <a:off x="3913293" y="2816171"/>
              <a:ext cx="1082348" cy="246221"/>
            </a:xfrm>
            <a:prstGeom prst="rect">
              <a:avLst/>
            </a:prstGeom>
            <a:noFill/>
          </p:spPr>
          <p:txBody>
            <a:bodyPr wrap="none" rtlCol="0">
              <a:spAutoFit/>
            </a:bodyPr>
            <a:lstStyle/>
            <a:p>
              <a:r>
                <a:rPr kumimoji="1" lang="zh-CN" altLang="en-US" sz="1000" b="1" dirty="0">
                  <a:solidFill>
                    <a:schemeClr val="tx1">
                      <a:lumMod val="75000"/>
                      <a:lumOff val="25000"/>
                    </a:schemeClr>
                  </a:solidFill>
                  <a:latin typeface="Microsoft YaHei" panose="020B0503020204020204" pitchFamily="34" charset="-122"/>
                  <a:ea typeface="Microsoft YaHei" panose="020B0503020204020204" pitchFamily="34" charset="-122"/>
                </a:rPr>
                <a:t>较上年年末增长</a:t>
              </a:r>
            </a:p>
          </p:txBody>
        </p:sp>
        <p:sp>
          <p:nvSpPr>
            <p:cNvPr id="22" name="文本框 21">
              <a:extLst>
                <a:ext uri="{FF2B5EF4-FFF2-40B4-BE49-F238E27FC236}">
                  <a16:creationId xmlns:a16="http://schemas.microsoft.com/office/drawing/2014/main" id="{E4D6F04C-44DF-1F8D-85CD-FE1D3D7D2D64}"/>
                </a:ext>
              </a:extLst>
            </p:cNvPr>
            <p:cNvSpPr txBox="1"/>
            <p:nvPr/>
          </p:nvSpPr>
          <p:spPr>
            <a:xfrm>
              <a:off x="3926544" y="3008328"/>
              <a:ext cx="1055097" cy="461665"/>
            </a:xfrm>
            <a:prstGeom prst="rect">
              <a:avLst/>
            </a:prstGeom>
            <a:noFill/>
          </p:spPr>
          <p:txBody>
            <a:bodyPr wrap="none" rtlCol="0">
              <a:spAutoFit/>
            </a:bodyPr>
            <a:lstStyle/>
            <a:p>
              <a:r>
                <a:rPr kumimoji="1" lang="en-US" altLang="zh-CN" sz="2400" b="1" dirty="0">
                  <a:solidFill>
                    <a:srgbClr val="FEAA10"/>
                  </a:solidFill>
                  <a:latin typeface="Microsoft YaHei" panose="020B0503020204020204" pitchFamily="34" charset="-122"/>
                  <a:ea typeface="Microsoft YaHei" panose="020B0503020204020204" pitchFamily="34" charset="-122"/>
                </a:rPr>
                <a:t>2.35</a:t>
              </a:r>
              <a:r>
                <a:rPr kumimoji="1" lang="en-US" altLang="zh-CN" b="1" dirty="0">
                  <a:solidFill>
                    <a:srgbClr val="FEAA10"/>
                  </a:solidFill>
                  <a:latin typeface="Microsoft YaHei" panose="020B0503020204020204" pitchFamily="34" charset="-122"/>
                  <a:ea typeface="Microsoft YaHei" panose="020B0503020204020204" pitchFamily="34" charset="-122"/>
                </a:rPr>
                <a:t>%</a:t>
              </a:r>
              <a:endParaRPr kumimoji="1" lang="zh-CN" altLang="en-US" b="1" dirty="0">
                <a:solidFill>
                  <a:srgbClr val="FEAA10"/>
                </a:solidFill>
                <a:latin typeface="Microsoft YaHei" panose="020B0503020204020204" pitchFamily="34" charset="-122"/>
                <a:ea typeface="Microsoft YaHei" panose="020B0503020204020204" pitchFamily="34" charset="-122"/>
              </a:endParaRPr>
            </a:p>
          </p:txBody>
        </p:sp>
      </p:grpSp>
      <p:grpSp>
        <p:nvGrpSpPr>
          <p:cNvPr id="23" name="组合 22">
            <a:extLst>
              <a:ext uri="{FF2B5EF4-FFF2-40B4-BE49-F238E27FC236}">
                <a16:creationId xmlns:a16="http://schemas.microsoft.com/office/drawing/2014/main" id="{74E16B2B-837D-CCC3-A18C-03996CA88D81}"/>
              </a:ext>
            </a:extLst>
          </p:cNvPr>
          <p:cNvGrpSpPr/>
          <p:nvPr/>
        </p:nvGrpSpPr>
        <p:grpSpPr>
          <a:xfrm>
            <a:off x="7027555" y="2816171"/>
            <a:ext cx="1082348" cy="647196"/>
            <a:chOff x="3913293" y="2816171"/>
            <a:chExt cx="1082348" cy="647196"/>
          </a:xfrm>
        </p:grpSpPr>
        <p:sp>
          <p:nvSpPr>
            <p:cNvPr id="24" name="文本框 23">
              <a:extLst>
                <a:ext uri="{FF2B5EF4-FFF2-40B4-BE49-F238E27FC236}">
                  <a16:creationId xmlns:a16="http://schemas.microsoft.com/office/drawing/2014/main" id="{C168932E-7F81-5250-A80B-EFB87FD892F7}"/>
                </a:ext>
              </a:extLst>
            </p:cNvPr>
            <p:cNvSpPr txBox="1"/>
            <p:nvPr/>
          </p:nvSpPr>
          <p:spPr>
            <a:xfrm>
              <a:off x="3913293" y="2816171"/>
              <a:ext cx="1082348" cy="246221"/>
            </a:xfrm>
            <a:prstGeom prst="rect">
              <a:avLst/>
            </a:prstGeom>
            <a:noFill/>
          </p:spPr>
          <p:txBody>
            <a:bodyPr wrap="none" rtlCol="0">
              <a:spAutoFit/>
            </a:bodyPr>
            <a:lstStyle/>
            <a:p>
              <a:r>
                <a:rPr kumimoji="1" lang="zh-CN" altLang="en-US" sz="1000" b="1" dirty="0">
                  <a:solidFill>
                    <a:schemeClr val="tx1">
                      <a:lumMod val="75000"/>
                      <a:lumOff val="25000"/>
                    </a:schemeClr>
                  </a:solidFill>
                  <a:latin typeface="Microsoft YaHei" panose="020B0503020204020204" pitchFamily="34" charset="-122"/>
                  <a:ea typeface="Microsoft YaHei" panose="020B0503020204020204" pitchFamily="34" charset="-122"/>
                </a:rPr>
                <a:t>较上年年末增长</a:t>
              </a:r>
            </a:p>
          </p:txBody>
        </p:sp>
        <p:sp>
          <p:nvSpPr>
            <p:cNvPr id="25" name="文本框 24">
              <a:extLst>
                <a:ext uri="{FF2B5EF4-FFF2-40B4-BE49-F238E27FC236}">
                  <a16:creationId xmlns:a16="http://schemas.microsoft.com/office/drawing/2014/main" id="{CA41B706-128A-AAA9-8083-C68CFF1EE9BD}"/>
                </a:ext>
              </a:extLst>
            </p:cNvPr>
            <p:cNvSpPr txBox="1"/>
            <p:nvPr/>
          </p:nvSpPr>
          <p:spPr>
            <a:xfrm>
              <a:off x="3933170" y="3001702"/>
              <a:ext cx="1055097" cy="461665"/>
            </a:xfrm>
            <a:prstGeom prst="rect">
              <a:avLst/>
            </a:prstGeom>
            <a:noFill/>
          </p:spPr>
          <p:txBody>
            <a:bodyPr wrap="none" rtlCol="0">
              <a:spAutoFit/>
            </a:bodyPr>
            <a:lstStyle/>
            <a:p>
              <a:r>
                <a:rPr kumimoji="1" lang="en-US" altLang="zh-CN" sz="2400" b="1" dirty="0">
                  <a:solidFill>
                    <a:srgbClr val="FEAA10"/>
                  </a:solidFill>
                  <a:latin typeface="Microsoft YaHei" panose="020B0503020204020204" pitchFamily="34" charset="-122"/>
                  <a:ea typeface="Microsoft YaHei" panose="020B0503020204020204" pitchFamily="34" charset="-122"/>
                </a:rPr>
                <a:t>6.33</a:t>
              </a:r>
              <a:r>
                <a:rPr kumimoji="1" lang="en-US" altLang="zh-CN" b="1" dirty="0">
                  <a:solidFill>
                    <a:srgbClr val="FEAA10"/>
                  </a:solidFill>
                  <a:latin typeface="Microsoft YaHei" panose="020B0503020204020204" pitchFamily="34" charset="-122"/>
                  <a:ea typeface="Microsoft YaHei" panose="020B0503020204020204" pitchFamily="34" charset="-122"/>
                </a:rPr>
                <a:t>%</a:t>
              </a:r>
              <a:endParaRPr kumimoji="1" lang="zh-CN" altLang="en-US" b="1" dirty="0">
                <a:solidFill>
                  <a:srgbClr val="FEAA10"/>
                </a:solidFill>
                <a:latin typeface="Microsoft YaHei" panose="020B0503020204020204" pitchFamily="34" charset="-122"/>
                <a:ea typeface="Microsoft YaHei" panose="020B0503020204020204" pitchFamily="34" charset="-122"/>
              </a:endParaRPr>
            </a:p>
          </p:txBody>
        </p:sp>
      </p:grpSp>
      <p:sp>
        <p:nvSpPr>
          <p:cNvPr id="27" name="燕尾形 26">
            <a:extLst>
              <a:ext uri="{FF2B5EF4-FFF2-40B4-BE49-F238E27FC236}">
                <a16:creationId xmlns:a16="http://schemas.microsoft.com/office/drawing/2014/main" id="{98CE29A7-9A80-8118-9DDB-5CB2802933B0}"/>
              </a:ext>
            </a:extLst>
          </p:cNvPr>
          <p:cNvSpPr/>
          <p:nvPr/>
        </p:nvSpPr>
        <p:spPr>
          <a:xfrm>
            <a:off x="1580245" y="4637340"/>
            <a:ext cx="2446645" cy="955306"/>
          </a:xfrm>
          <a:prstGeom prst="chevron">
            <a:avLst>
              <a:gd name="adj" fmla="val 32660"/>
            </a:avLst>
          </a:prstGeom>
          <a:gradFill flip="none" rotWithShape="1">
            <a:gsLst>
              <a:gs pos="0">
                <a:srgbClr val="035AA1"/>
              </a:gs>
              <a:gs pos="46000">
                <a:srgbClr val="0760A6"/>
              </a:gs>
              <a:gs pos="100000">
                <a:srgbClr val="1277B6"/>
              </a:gs>
            </a:gsLst>
            <a:lin ang="2700000" scaled="1"/>
            <a:tileRect/>
          </a:gradFill>
          <a:ln>
            <a:noFill/>
          </a:ln>
          <a:effectLst>
            <a:outerShdw blurRad="50800" dist="38100" dir="2700000" algn="tl"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28" name="燕尾形 27">
            <a:extLst>
              <a:ext uri="{FF2B5EF4-FFF2-40B4-BE49-F238E27FC236}">
                <a16:creationId xmlns:a16="http://schemas.microsoft.com/office/drawing/2014/main" id="{D7871382-AB9C-68CD-0E46-2411F2CA33BF}"/>
              </a:ext>
            </a:extLst>
          </p:cNvPr>
          <p:cNvSpPr/>
          <p:nvPr/>
        </p:nvSpPr>
        <p:spPr>
          <a:xfrm>
            <a:off x="5977741" y="4647623"/>
            <a:ext cx="2446645" cy="955306"/>
          </a:xfrm>
          <a:prstGeom prst="chevron">
            <a:avLst>
              <a:gd name="adj" fmla="val 32660"/>
            </a:avLst>
          </a:prstGeom>
          <a:gradFill flip="none" rotWithShape="1">
            <a:gsLst>
              <a:gs pos="0">
                <a:srgbClr val="035AA1"/>
              </a:gs>
              <a:gs pos="46000">
                <a:srgbClr val="0760A6"/>
              </a:gs>
              <a:gs pos="100000">
                <a:srgbClr val="1277B6"/>
              </a:gs>
            </a:gsLst>
            <a:lin ang="2700000" scaled="1"/>
            <a:tileRect/>
          </a:gradFill>
          <a:ln>
            <a:noFill/>
          </a:ln>
          <a:effectLst>
            <a:outerShdw blurRad="50800" dist="38100" dir="2700000" algn="tl"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29" name="燕尾形 28">
            <a:extLst>
              <a:ext uri="{FF2B5EF4-FFF2-40B4-BE49-F238E27FC236}">
                <a16:creationId xmlns:a16="http://schemas.microsoft.com/office/drawing/2014/main" id="{6EBCFB6D-29DA-1780-E9E6-888DC5B00C62}"/>
              </a:ext>
            </a:extLst>
          </p:cNvPr>
          <p:cNvSpPr/>
          <p:nvPr/>
        </p:nvSpPr>
        <p:spPr>
          <a:xfrm>
            <a:off x="3778993" y="4647623"/>
            <a:ext cx="2446645" cy="955306"/>
          </a:xfrm>
          <a:prstGeom prst="chevron">
            <a:avLst>
              <a:gd name="adj" fmla="val 32660"/>
            </a:avLst>
          </a:prstGeom>
          <a:gradFill flip="none" rotWithShape="1">
            <a:gsLst>
              <a:gs pos="0">
                <a:srgbClr val="6093CE"/>
              </a:gs>
              <a:gs pos="100000">
                <a:srgbClr val="4086C8"/>
              </a:gs>
            </a:gsLst>
            <a:lin ang="2700000" scaled="1"/>
            <a:tileRect/>
          </a:gradFill>
          <a:ln>
            <a:noFill/>
          </a:ln>
          <a:effectLst>
            <a:outerShdw blurRad="50800" dist="38100" dir="2700000" algn="tl"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30" name="燕尾形 29">
            <a:extLst>
              <a:ext uri="{FF2B5EF4-FFF2-40B4-BE49-F238E27FC236}">
                <a16:creationId xmlns:a16="http://schemas.microsoft.com/office/drawing/2014/main" id="{105FAD93-EC3D-B7EE-9B8D-345735DE0B41}"/>
              </a:ext>
            </a:extLst>
          </p:cNvPr>
          <p:cNvSpPr/>
          <p:nvPr/>
        </p:nvSpPr>
        <p:spPr>
          <a:xfrm>
            <a:off x="8176489" y="4647623"/>
            <a:ext cx="2446645" cy="955306"/>
          </a:xfrm>
          <a:prstGeom prst="chevron">
            <a:avLst>
              <a:gd name="adj" fmla="val 32660"/>
            </a:avLst>
          </a:prstGeom>
          <a:gradFill flip="none" rotWithShape="1">
            <a:gsLst>
              <a:gs pos="0">
                <a:srgbClr val="6093CE"/>
              </a:gs>
              <a:gs pos="100000">
                <a:srgbClr val="4086C8"/>
              </a:gs>
            </a:gsLst>
            <a:lin ang="2700000" scaled="1"/>
            <a:tileRect/>
          </a:gradFill>
          <a:ln>
            <a:noFill/>
          </a:ln>
          <a:effectLst>
            <a:outerShdw blurRad="50800" dist="38100" dir="2700000" algn="tl" rotWithShape="0">
              <a:schemeClr val="accent1">
                <a:lumMod val="7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31" name="文本框 30">
            <a:extLst>
              <a:ext uri="{FF2B5EF4-FFF2-40B4-BE49-F238E27FC236}">
                <a16:creationId xmlns:a16="http://schemas.microsoft.com/office/drawing/2014/main" id="{03CBE846-3086-BA58-ABED-14894DBE3038}"/>
              </a:ext>
            </a:extLst>
          </p:cNvPr>
          <p:cNvSpPr txBox="1"/>
          <p:nvPr/>
        </p:nvSpPr>
        <p:spPr>
          <a:xfrm>
            <a:off x="2022361" y="4782019"/>
            <a:ext cx="902811" cy="307777"/>
          </a:xfrm>
          <a:prstGeom prst="rect">
            <a:avLst/>
          </a:prstGeom>
          <a:noFill/>
        </p:spPr>
        <p:txBody>
          <a:bodyPr wrap="non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营业收入</a:t>
            </a:r>
          </a:p>
        </p:txBody>
      </p:sp>
      <p:sp>
        <p:nvSpPr>
          <p:cNvPr id="32" name="文本框 31">
            <a:extLst>
              <a:ext uri="{FF2B5EF4-FFF2-40B4-BE49-F238E27FC236}">
                <a16:creationId xmlns:a16="http://schemas.microsoft.com/office/drawing/2014/main" id="{3EF17906-2B84-464C-1370-E6FF1408A3D4}"/>
              </a:ext>
            </a:extLst>
          </p:cNvPr>
          <p:cNvSpPr txBox="1"/>
          <p:nvPr/>
        </p:nvSpPr>
        <p:spPr>
          <a:xfrm>
            <a:off x="2022361" y="5034321"/>
            <a:ext cx="1218603" cy="461665"/>
          </a:xfrm>
          <a:prstGeom prst="rect">
            <a:avLst/>
          </a:prstGeom>
          <a:noFill/>
        </p:spPr>
        <p:txBody>
          <a:bodyPr wrap="none" rtlCol="0">
            <a:spAutoFit/>
          </a:bodyPr>
          <a:lstStyle/>
          <a:p>
            <a:r>
              <a:rPr kumimoji="1" lang="en-US" altLang="zh-CN" sz="2400" b="1" dirty="0">
                <a:solidFill>
                  <a:schemeClr val="bg1"/>
                </a:solidFill>
                <a:latin typeface="Microsoft YaHei" panose="020B0503020204020204" pitchFamily="34" charset="-122"/>
                <a:ea typeface="Microsoft YaHei" panose="020B0503020204020204" pitchFamily="34" charset="-122"/>
              </a:rPr>
              <a:t>258.70</a:t>
            </a:r>
            <a:endParaRPr kumimoji="1" lang="zh-CN" altLang="en-US" sz="1200" b="1" dirty="0">
              <a:solidFill>
                <a:schemeClr val="bg1"/>
              </a:solidFill>
              <a:latin typeface="Microsoft YaHei" panose="020B0503020204020204" pitchFamily="34" charset="-122"/>
              <a:ea typeface="Microsoft YaHei" panose="020B0503020204020204" pitchFamily="34" charset="-122"/>
            </a:endParaRPr>
          </a:p>
        </p:txBody>
      </p:sp>
      <p:sp>
        <p:nvSpPr>
          <p:cNvPr id="33" name="文本框 32">
            <a:extLst>
              <a:ext uri="{FF2B5EF4-FFF2-40B4-BE49-F238E27FC236}">
                <a16:creationId xmlns:a16="http://schemas.microsoft.com/office/drawing/2014/main" id="{BCBE5D8D-51AB-CCCE-1D34-7C99F530C0FF}"/>
              </a:ext>
            </a:extLst>
          </p:cNvPr>
          <p:cNvSpPr txBox="1"/>
          <p:nvPr/>
        </p:nvSpPr>
        <p:spPr>
          <a:xfrm>
            <a:off x="3078371" y="5164983"/>
            <a:ext cx="492443" cy="276999"/>
          </a:xfrm>
          <a:prstGeom prst="rect">
            <a:avLst/>
          </a:prstGeom>
          <a:noFill/>
        </p:spPr>
        <p:txBody>
          <a:bodyPr wrap="non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亿元</a:t>
            </a:r>
            <a:endParaRPr kumimoji="1" lang="zh-CN" altLang="en-US" sz="1200" b="1" dirty="0">
              <a:latin typeface="Microsoft YaHei" panose="020B0503020204020204" pitchFamily="34" charset="-122"/>
              <a:ea typeface="Microsoft YaHei" panose="020B0503020204020204" pitchFamily="34" charset="-122"/>
            </a:endParaRPr>
          </a:p>
        </p:txBody>
      </p:sp>
      <p:grpSp>
        <p:nvGrpSpPr>
          <p:cNvPr id="37" name="组合 36">
            <a:extLst>
              <a:ext uri="{FF2B5EF4-FFF2-40B4-BE49-F238E27FC236}">
                <a16:creationId xmlns:a16="http://schemas.microsoft.com/office/drawing/2014/main" id="{BDAA5DA8-09DD-BA4A-C6F8-6888BFE0FE53}"/>
              </a:ext>
            </a:extLst>
          </p:cNvPr>
          <p:cNvGrpSpPr/>
          <p:nvPr/>
        </p:nvGrpSpPr>
        <p:grpSpPr>
          <a:xfrm>
            <a:off x="4256010" y="4782019"/>
            <a:ext cx="1548453" cy="713967"/>
            <a:chOff x="4256010" y="4782019"/>
            <a:chExt cx="1548453" cy="713967"/>
          </a:xfrm>
        </p:grpSpPr>
        <p:sp>
          <p:nvSpPr>
            <p:cNvPr id="34" name="文本框 33">
              <a:extLst>
                <a:ext uri="{FF2B5EF4-FFF2-40B4-BE49-F238E27FC236}">
                  <a16:creationId xmlns:a16="http://schemas.microsoft.com/office/drawing/2014/main" id="{8CE3FFE6-51D3-B5C1-3A6A-2C35D867F921}"/>
                </a:ext>
              </a:extLst>
            </p:cNvPr>
            <p:cNvSpPr txBox="1"/>
            <p:nvPr/>
          </p:nvSpPr>
          <p:spPr>
            <a:xfrm>
              <a:off x="4256010" y="4782019"/>
              <a:ext cx="1082348" cy="307777"/>
            </a:xfrm>
            <a:prstGeom prst="rect">
              <a:avLst/>
            </a:prstGeom>
            <a:noFill/>
          </p:spPr>
          <p:txBody>
            <a:bodyPr wrap="non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归母净利润</a:t>
              </a:r>
            </a:p>
          </p:txBody>
        </p:sp>
        <p:sp>
          <p:nvSpPr>
            <p:cNvPr id="35" name="文本框 34">
              <a:extLst>
                <a:ext uri="{FF2B5EF4-FFF2-40B4-BE49-F238E27FC236}">
                  <a16:creationId xmlns:a16="http://schemas.microsoft.com/office/drawing/2014/main" id="{28CDD26C-A438-586E-57A3-E742A3AC4F58}"/>
                </a:ext>
              </a:extLst>
            </p:cNvPr>
            <p:cNvSpPr txBox="1"/>
            <p:nvPr/>
          </p:nvSpPr>
          <p:spPr>
            <a:xfrm>
              <a:off x="4256010" y="5034321"/>
              <a:ext cx="1218603" cy="461665"/>
            </a:xfrm>
            <a:prstGeom prst="rect">
              <a:avLst/>
            </a:prstGeom>
            <a:noFill/>
          </p:spPr>
          <p:txBody>
            <a:bodyPr wrap="none" rtlCol="0">
              <a:spAutoFit/>
            </a:bodyPr>
            <a:lstStyle/>
            <a:p>
              <a:r>
                <a:rPr kumimoji="1" lang="en-US" altLang="zh-CN" sz="2400" b="1" dirty="0">
                  <a:solidFill>
                    <a:schemeClr val="bg1"/>
                  </a:solidFill>
                  <a:latin typeface="Microsoft YaHei" panose="020B0503020204020204" pitchFamily="34" charset="-122"/>
                  <a:ea typeface="Microsoft YaHei" panose="020B0503020204020204" pitchFamily="34" charset="-122"/>
                </a:rPr>
                <a:t>123.13</a:t>
              </a:r>
              <a:endParaRPr kumimoji="1" lang="zh-CN" altLang="en-US" sz="1200" b="1" dirty="0">
                <a:solidFill>
                  <a:schemeClr val="bg1"/>
                </a:solidFill>
                <a:latin typeface="Microsoft YaHei" panose="020B0503020204020204" pitchFamily="34" charset="-122"/>
                <a:ea typeface="Microsoft YaHei" panose="020B0503020204020204" pitchFamily="34" charset="-122"/>
              </a:endParaRPr>
            </a:p>
          </p:txBody>
        </p:sp>
        <p:sp>
          <p:nvSpPr>
            <p:cNvPr id="36" name="文本框 35">
              <a:extLst>
                <a:ext uri="{FF2B5EF4-FFF2-40B4-BE49-F238E27FC236}">
                  <a16:creationId xmlns:a16="http://schemas.microsoft.com/office/drawing/2014/main" id="{874567BE-60DB-F3BA-8252-C5EF0780C8AA}"/>
                </a:ext>
              </a:extLst>
            </p:cNvPr>
            <p:cNvSpPr txBox="1"/>
            <p:nvPr/>
          </p:nvSpPr>
          <p:spPr>
            <a:xfrm>
              <a:off x="5312020" y="5164983"/>
              <a:ext cx="492443" cy="276999"/>
            </a:xfrm>
            <a:prstGeom prst="rect">
              <a:avLst/>
            </a:prstGeom>
            <a:noFill/>
          </p:spPr>
          <p:txBody>
            <a:bodyPr wrap="none" rtlCol="0">
              <a:spAutoFit/>
            </a:bodyPr>
            <a:lstStyle/>
            <a:p>
              <a:r>
                <a:rPr kumimoji="1" lang="zh-CN" altLang="en-US" sz="1200" b="1" dirty="0">
                  <a:solidFill>
                    <a:schemeClr val="bg1"/>
                  </a:solidFill>
                  <a:latin typeface="Microsoft YaHei" panose="020B0503020204020204" pitchFamily="34" charset="-122"/>
                  <a:ea typeface="Microsoft YaHei" panose="020B0503020204020204" pitchFamily="34" charset="-122"/>
                </a:rPr>
                <a:t>亿元</a:t>
              </a:r>
              <a:endParaRPr kumimoji="1" lang="zh-CN" altLang="en-US" sz="1200" b="1" dirty="0">
                <a:latin typeface="Microsoft YaHei" panose="020B0503020204020204" pitchFamily="34" charset="-122"/>
                <a:ea typeface="Microsoft YaHei" panose="020B0503020204020204" pitchFamily="34" charset="-122"/>
              </a:endParaRPr>
            </a:p>
          </p:txBody>
        </p:sp>
      </p:grpSp>
      <p:grpSp>
        <p:nvGrpSpPr>
          <p:cNvPr id="38" name="组合 37">
            <a:extLst>
              <a:ext uri="{FF2B5EF4-FFF2-40B4-BE49-F238E27FC236}">
                <a16:creationId xmlns:a16="http://schemas.microsoft.com/office/drawing/2014/main" id="{0D070FAA-4A08-7F7E-6DFB-C0ED57196112}"/>
              </a:ext>
            </a:extLst>
          </p:cNvPr>
          <p:cNvGrpSpPr/>
          <p:nvPr/>
        </p:nvGrpSpPr>
        <p:grpSpPr>
          <a:xfrm>
            <a:off x="6510600" y="4782019"/>
            <a:ext cx="1082348" cy="713967"/>
            <a:chOff x="4256010" y="4782019"/>
            <a:chExt cx="1082348" cy="713967"/>
          </a:xfrm>
        </p:grpSpPr>
        <p:sp>
          <p:nvSpPr>
            <p:cNvPr id="39" name="文本框 38">
              <a:extLst>
                <a:ext uri="{FF2B5EF4-FFF2-40B4-BE49-F238E27FC236}">
                  <a16:creationId xmlns:a16="http://schemas.microsoft.com/office/drawing/2014/main" id="{F3A93DE0-3E01-5730-6677-DD31AA8CCBD5}"/>
                </a:ext>
              </a:extLst>
            </p:cNvPr>
            <p:cNvSpPr txBox="1"/>
            <p:nvPr/>
          </p:nvSpPr>
          <p:spPr>
            <a:xfrm>
              <a:off x="4256010" y="4782019"/>
              <a:ext cx="1082348" cy="307777"/>
            </a:xfrm>
            <a:prstGeom prst="rect">
              <a:avLst/>
            </a:prstGeom>
            <a:noFill/>
          </p:spPr>
          <p:txBody>
            <a:bodyPr wrap="non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不良贷款率</a:t>
              </a:r>
            </a:p>
          </p:txBody>
        </p:sp>
        <p:sp>
          <p:nvSpPr>
            <p:cNvPr id="42" name="文本框 41">
              <a:extLst>
                <a:ext uri="{FF2B5EF4-FFF2-40B4-BE49-F238E27FC236}">
                  <a16:creationId xmlns:a16="http://schemas.microsoft.com/office/drawing/2014/main" id="{9B593CA4-A24B-C76A-50FF-22F2D4F4FB4B}"/>
                </a:ext>
              </a:extLst>
            </p:cNvPr>
            <p:cNvSpPr txBox="1"/>
            <p:nvPr/>
          </p:nvSpPr>
          <p:spPr>
            <a:xfrm>
              <a:off x="4256010" y="5034321"/>
              <a:ext cx="982961" cy="461665"/>
            </a:xfrm>
            <a:prstGeom prst="rect">
              <a:avLst/>
            </a:prstGeom>
            <a:noFill/>
          </p:spPr>
          <p:txBody>
            <a:bodyPr wrap="none" rtlCol="0">
              <a:spAutoFit/>
            </a:bodyPr>
            <a:lstStyle/>
            <a:p>
              <a:r>
                <a:rPr kumimoji="1" lang="en-US" altLang="zh-CN" sz="2400" b="1" dirty="0">
                  <a:solidFill>
                    <a:schemeClr val="bg1"/>
                  </a:solidFill>
                  <a:latin typeface="Microsoft YaHei" panose="020B0503020204020204" pitchFamily="34" charset="-122"/>
                  <a:ea typeface="Microsoft YaHei" panose="020B0503020204020204" pitchFamily="34" charset="-122"/>
                </a:rPr>
                <a:t>0.96</a:t>
              </a:r>
              <a:r>
                <a:rPr kumimoji="1" lang="en-US" altLang="zh-CN" sz="1200" b="1" dirty="0">
                  <a:solidFill>
                    <a:schemeClr val="bg1"/>
                  </a:solidFill>
                  <a:latin typeface="Microsoft YaHei" panose="020B0503020204020204" pitchFamily="34" charset="-122"/>
                  <a:ea typeface="Microsoft YaHei" panose="020B0503020204020204" pitchFamily="34" charset="-122"/>
                </a:rPr>
                <a:t>%</a:t>
              </a:r>
              <a:endParaRPr kumimoji="1" lang="zh-CN" altLang="en-US" sz="1200" b="1" dirty="0">
                <a:solidFill>
                  <a:schemeClr val="bg1"/>
                </a:solidFill>
                <a:latin typeface="Microsoft YaHei" panose="020B0503020204020204" pitchFamily="34" charset="-122"/>
                <a:ea typeface="Microsoft YaHei" panose="020B0503020204020204" pitchFamily="34" charset="-122"/>
              </a:endParaRPr>
            </a:p>
          </p:txBody>
        </p:sp>
      </p:grpSp>
      <p:grpSp>
        <p:nvGrpSpPr>
          <p:cNvPr id="48" name="组合 47">
            <a:extLst>
              <a:ext uri="{FF2B5EF4-FFF2-40B4-BE49-F238E27FC236}">
                <a16:creationId xmlns:a16="http://schemas.microsoft.com/office/drawing/2014/main" id="{CF95140D-4955-5E31-A16F-50B6B992D920}"/>
              </a:ext>
            </a:extLst>
          </p:cNvPr>
          <p:cNvGrpSpPr/>
          <p:nvPr/>
        </p:nvGrpSpPr>
        <p:grpSpPr>
          <a:xfrm>
            <a:off x="8751229" y="4782019"/>
            <a:ext cx="1361270" cy="713967"/>
            <a:chOff x="4256010" y="4782019"/>
            <a:chExt cx="1361270" cy="713967"/>
          </a:xfrm>
        </p:grpSpPr>
        <p:sp>
          <p:nvSpPr>
            <p:cNvPr id="49" name="文本框 48">
              <a:extLst>
                <a:ext uri="{FF2B5EF4-FFF2-40B4-BE49-F238E27FC236}">
                  <a16:creationId xmlns:a16="http://schemas.microsoft.com/office/drawing/2014/main" id="{7C4E3CD0-7578-6A3B-CDA3-7DAF293742D0}"/>
                </a:ext>
              </a:extLst>
            </p:cNvPr>
            <p:cNvSpPr txBox="1"/>
            <p:nvPr/>
          </p:nvSpPr>
          <p:spPr>
            <a:xfrm>
              <a:off x="4256010" y="4782019"/>
              <a:ext cx="1082348" cy="307777"/>
            </a:xfrm>
            <a:prstGeom prst="rect">
              <a:avLst/>
            </a:prstGeom>
            <a:noFill/>
          </p:spPr>
          <p:txBody>
            <a:bodyPr wrap="none" rtlCol="0">
              <a:spAutoFit/>
            </a:bodyPr>
            <a:lstStyle/>
            <a:p>
              <a:r>
                <a:rPr kumimoji="1" lang="zh-CN" altLang="en-US" sz="1400" b="1" dirty="0">
                  <a:solidFill>
                    <a:schemeClr val="bg1"/>
                  </a:solidFill>
                  <a:latin typeface="Microsoft YaHei" panose="020B0503020204020204" pitchFamily="34" charset="-122"/>
                  <a:ea typeface="Microsoft YaHei" panose="020B0503020204020204" pitchFamily="34" charset="-122"/>
                </a:rPr>
                <a:t>拨备覆盖率</a:t>
              </a:r>
            </a:p>
          </p:txBody>
        </p:sp>
        <p:sp>
          <p:nvSpPr>
            <p:cNvPr id="50" name="文本框 49">
              <a:extLst>
                <a:ext uri="{FF2B5EF4-FFF2-40B4-BE49-F238E27FC236}">
                  <a16:creationId xmlns:a16="http://schemas.microsoft.com/office/drawing/2014/main" id="{B24C3859-21B4-7954-6FC8-E1F8F8FA18A6}"/>
                </a:ext>
              </a:extLst>
            </p:cNvPr>
            <p:cNvSpPr txBox="1"/>
            <p:nvPr/>
          </p:nvSpPr>
          <p:spPr>
            <a:xfrm>
              <a:off x="4256010" y="5034321"/>
              <a:ext cx="1361270" cy="461665"/>
            </a:xfrm>
            <a:prstGeom prst="rect">
              <a:avLst/>
            </a:prstGeom>
            <a:noFill/>
          </p:spPr>
          <p:txBody>
            <a:bodyPr wrap="none" rtlCol="0">
              <a:spAutoFit/>
            </a:bodyPr>
            <a:lstStyle/>
            <a:p>
              <a:r>
                <a:rPr kumimoji="1" lang="en-US" altLang="zh-CN" sz="2400" b="1" dirty="0">
                  <a:solidFill>
                    <a:schemeClr val="bg1"/>
                  </a:solidFill>
                  <a:latin typeface="Microsoft YaHei" panose="020B0503020204020204" pitchFamily="34" charset="-122"/>
                  <a:ea typeface="Microsoft YaHei" panose="020B0503020204020204" pitchFamily="34" charset="-122"/>
                </a:rPr>
                <a:t>328.87</a:t>
              </a:r>
              <a:r>
                <a:rPr kumimoji="1" lang="en-US" altLang="zh-CN" sz="1200" b="1" dirty="0">
                  <a:solidFill>
                    <a:schemeClr val="bg1"/>
                  </a:solidFill>
                  <a:latin typeface="Microsoft YaHei" panose="020B0503020204020204" pitchFamily="34" charset="-122"/>
                  <a:ea typeface="Microsoft YaHei" panose="020B0503020204020204" pitchFamily="34" charset="-122"/>
                </a:rPr>
                <a:t>%</a:t>
              </a:r>
              <a:endParaRPr kumimoji="1" lang="zh-CN" altLang="en-US" sz="1200" b="1" dirty="0">
                <a:solidFill>
                  <a:schemeClr val="bg1"/>
                </a:solidFill>
                <a:latin typeface="Microsoft YaHei" panose="020B0503020204020204" pitchFamily="34" charset="-122"/>
                <a:ea typeface="Microsoft YaHei" panose="020B0503020204020204" pitchFamily="34" charset="-122"/>
              </a:endParaRPr>
            </a:p>
          </p:txBody>
        </p:sp>
      </p:grpSp>
      <p:sp>
        <p:nvSpPr>
          <p:cNvPr id="5" name="文本框 4">
            <a:extLst>
              <a:ext uri="{FF2B5EF4-FFF2-40B4-BE49-F238E27FC236}">
                <a16:creationId xmlns:a16="http://schemas.microsoft.com/office/drawing/2014/main" id="{69200745-F83B-19E1-E39A-7A5498C1EE7F}"/>
              </a:ext>
            </a:extLst>
          </p:cNvPr>
          <p:cNvSpPr txBox="1"/>
          <p:nvPr/>
        </p:nvSpPr>
        <p:spPr>
          <a:xfrm>
            <a:off x="8552462" y="2761934"/>
            <a:ext cx="6172200" cy="261610"/>
          </a:xfrm>
          <a:prstGeom prst="rect">
            <a:avLst/>
          </a:prstGeom>
          <a:noFill/>
        </p:spPr>
        <p:txBody>
          <a:bodyPr wrap="square">
            <a:spAutoFit/>
          </a:bodyPr>
          <a:lstStyle/>
          <a:p>
            <a:r>
              <a:rPr kumimoji="1" lang="zh-CN" altLang="en-US" sz="1100" dirty="0">
                <a:solidFill>
                  <a:schemeClr val="bg1"/>
                </a:solidFill>
                <a:latin typeface="Microsoft YaHei" panose="020B0503020204020204" pitchFamily="34" charset="-122"/>
                <a:ea typeface="Microsoft YaHei" panose="020B0503020204020204" pitchFamily="34" charset="-122"/>
              </a:rPr>
              <a:t>数据来源：</a:t>
            </a:r>
            <a:r>
              <a:rPr kumimoji="1" lang="en-US" altLang="zh-CN" sz="1100" dirty="0">
                <a:solidFill>
                  <a:schemeClr val="bg1"/>
                </a:solidFill>
                <a:latin typeface="Microsoft YaHei" panose="020B0503020204020204" pitchFamily="34" charset="-122"/>
                <a:ea typeface="Microsoft YaHei" panose="020B0503020204020204" pitchFamily="34" charset="-122"/>
              </a:rPr>
              <a:t>2025</a:t>
            </a:r>
            <a:r>
              <a:rPr kumimoji="1" lang="zh-CN" altLang="en-US" sz="1100" dirty="0">
                <a:solidFill>
                  <a:schemeClr val="bg1"/>
                </a:solidFill>
                <a:latin typeface="Microsoft YaHei" panose="020B0503020204020204" pitchFamily="34" charset="-122"/>
                <a:ea typeface="Microsoft YaHei" panose="020B0503020204020204" pitchFamily="34" charset="-122"/>
              </a:rPr>
              <a:t>年度报告</a:t>
            </a:r>
          </a:p>
        </p:txBody>
      </p:sp>
    </p:spTree>
    <p:extLst>
      <p:ext uri="{BB962C8B-B14F-4D97-AF65-F5344CB8AC3E}">
        <p14:creationId xmlns:p14="http://schemas.microsoft.com/office/powerpoint/2010/main" val="363380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a:extLst>
              <a:ext uri="{FF2B5EF4-FFF2-40B4-BE49-F238E27FC236}">
                <a16:creationId xmlns:a16="http://schemas.microsoft.com/office/drawing/2014/main" id="{9F5E615D-00B9-18C2-EEA9-B4D890465A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0" y="0"/>
            <a:ext cx="12194254" cy="6856734"/>
          </a:xfrm>
          <a:prstGeom prst="rect">
            <a:avLst/>
          </a:prstGeom>
        </p:spPr>
      </p:pic>
      <p:pic>
        <p:nvPicPr>
          <p:cNvPr id="51" name="图片 50">
            <a:extLst>
              <a:ext uri="{FF2B5EF4-FFF2-40B4-BE49-F238E27FC236}">
                <a16:creationId xmlns:a16="http://schemas.microsoft.com/office/drawing/2014/main" id="{605CA7BB-1D6F-26DC-F086-86799AA27756}"/>
              </a:ext>
            </a:extLst>
          </p:cNvPr>
          <p:cNvPicPr>
            <a:picLocks noChangeAspect="1"/>
          </p:cNvPicPr>
          <p:nvPr/>
        </p:nvPicPr>
        <p:blipFill rotWithShape="1">
          <a:blip r:embed="rId3" cstate="screen">
            <a:alphaModFix amt="47000"/>
            <a:extLst>
              <a:ext uri="{28A0092B-C50C-407E-A947-70E740481C1C}">
                <a14:useLocalDpi xmlns:a14="http://schemas.microsoft.com/office/drawing/2010/main"/>
              </a:ext>
            </a:extLst>
          </a:blip>
          <a:srcRect/>
          <a:stretch/>
        </p:blipFill>
        <p:spPr>
          <a:xfrm>
            <a:off x="0" y="1015100"/>
            <a:ext cx="12192000" cy="5842900"/>
          </a:xfrm>
          <a:prstGeom prst="rect">
            <a:avLst/>
          </a:prstGeom>
        </p:spPr>
      </p:pic>
      <p:pic>
        <p:nvPicPr>
          <p:cNvPr id="35" name="图片 34">
            <a:extLst>
              <a:ext uri="{FF2B5EF4-FFF2-40B4-BE49-F238E27FC236}">
                <a16:creationId xmlns:a16="http://schemas.microsoft.com/office/drawing/2014/main" id="{F482A381-2369-EE32-7B4A-E9BD0C1FC7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37333"/>
            <a:ext cx="12194254" cy="6856734"/>
          </a:xfrm>
          <a:prstGeom prst="rect">
            <a:avLst/>
          </a:prstGeom>
        </p:spPr>
      </p:pic>
      <p:grpSp>
        <p:nvGrpSpPr>
          <p:cNvPr id="6" name="组合 5">
            <a:extLst>
              <a:ext uri="{FF2B5EF4-FFF2-40B4-BE49-F238E27FC236}">
                <a16:creationId xmlns:a16="http://schemas.microsoft.com/office/drawing/2014/main" id="{807BFD09-2C4C-2D43-D902-90D56C80FC23}"/>
              </a:ext>
            </a:extLst>
          </p:cNvPr>
          <p:cNvGrpSpPr/>
          <p:nvPr/>
        </p:nvGrpSpPr>
        <p:grpSpPr>
          <a:xfrm>
            <a:off x="2231488" y="631755"/>
            <a:ext cx="64815" cy="284192"/>
            <a:chOff x="3708399" y="777283"/>
            <a:chExt cx="64815" cy="284192"/>
          </a:xfrm>
        </p:grpSpPr>
        <p:sp>
          <p:nvSpPr>
            <p:cNvPr id="7" name="矩形 6">
              <a:extLst>
                <a:ext uri="{FF2B5EF4-FFF2-40B4-BE49-F238E27FC236}">
                  <a16:creationId xmlns:a16="http://schemas.microsoft.com/office/drawing/2014/main" id="{A0DA367E-EA84-5D79-8DA7-10E758AA8105}"/>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矩形 7">
              <a:extLst>
                <a:ext uri="{FF2B5EF4-FFF2-40B4-BE49-F238E27FC236}">
                  <a16:creationId xmlns:a16="http://schemas.microsoft.com/office/drawing/2014/main" id="{E5C612A1-28B6-3B10-B6F1-5C492AF86F32}"/>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9" name="文本框 8">
            <a:extLst>
              <a:ext uri="{FF2B5EF4-FFF2-40B4-BE49-F238E27FC236}">
                <a16:creationId xmlns:a16="http://schemas.microsoft.com/office/drawing/2014/main" id="{B3FD8C35-BCB4-2CE7-284A-3AF0A0017A12}"/>
              </a:ext>
            </a:extLst>
          </p:cNvPr>
          <p:cNvSpPr txBox="1"/>
          <p:nvPr/>
        </p:nvSpPr>
        <p:spPr>
          <a:xfrm>
            <a:off x="2296303" y="551384"/>
            <a:ext cx="1787525" cy="460375"/>
          </a:xfrm>
          <a:prstGeom prst="rect">
            <a:avLst/>
          </a:prstGeom>
          <a:noFill/>
        </p:spPr>
        <p:txBody>
          <a:bodyPr wrap="square" rtlCol="0">
            <a:spAutoFit/>
          </a:bodyPr>
          <a:lstStyle/>
          <a:p>
            <a:r>
              <a:rPr lang="zh-CN" altLang="en-US" sz="2400" b="1" dirty="0">
                <a:solidFill>
                  <a:srgbClr val="1462A7"/>
                </a:solidFill>
                <a:latin typeface="微软雅黑" panose="020B0503020204020204" charset="-122"/>
                <a:ea typeface="微软雅黑" panose="020B0503020204020204" charset="-122"/>
              </a:rPr>
              <a:t>社会声誉</a:t>
            </a:r>
          </a:p>
        </p:txBody>
      </p:sp>
      <p:sp>
        <p:nvSpPr>
          <p:cNvPr id="10" name="文本框 9">
            <a:extLst>
              <a:ext uri="{FF2B5EF4-FFF2-40B4-BE49-F238E27FC236}">
                <a16:creationId xmlns:a16="http://schemas.microsoft.com/office/drawing/2014/main" id="{2F52C2B6-4FFE-0423-AD8A-41F5A66A142D}"/>
              </a:ext>
            </a:extLst>
          </p:cNvPr>
          <p:cNvSpPr txBox="1"/>
          <p:nvPr/>
        </p:nvSpPr>
        <p:spPr>
          <a:xfrm>
            <a:off x="4394438" y="1295926"/>
            <a:ext cx="1217000" cy="369332"/>
          </a:xfrm>
          <a:prstGeom prst="rect">
            <a:avLst/>
          </a:prstGeom>
          <a:noFill/>
        </p:spPr>
        <p:txBody>
          <a:bodyPr wrap="none" rtlCol="0">
            <a:spAutoFit/>
          </a:bodyPr>
          <a:lstStyle/>
          <a:p>
            <a:r>
              <a:rPr kumimoji="1" lang="zh-CN" altLang="en-US" b="1" dirty="0">
                <a:solidFill>
                  <a:schemeClr val="bg1"/>
                </a:solidFill>
                <a:latin typeface="Microsoft YaHei" panose="020B0503020204020204" pitchFamily="34" charset="-122"/>
                <a:ea typeface="Microsoft YaHei" panose="020B0503020204020204" pitchFamily="34" charset="-122"/>
              </a:rPr>
              <a:t>排名</a:t>
            </a:r>
            <a:r>
              <a:rPr kumimoji="1" lang="en-US" altLang="zh-CN" b="1" dirty="0">
                <a:solidFill>
                  <a:schemeClr val="bg1"/>
                </a:solidFill>
                <a:latin typeface="Microsoft YaHei" panose="020B0503020204020204" pitchFamily="34" charset="-122"/>
                <a:ea typeface="Microsoft YaHei" panose="020B0503020204020204" pitchFamily="34" charset="-122"/>
              </a:rPr>
              <a:t>/</a:t>
            </a:r>
            <a:r>
              <a:rPr kumimoji="1" lang="zh-CN" altLang="en-US" b="1" dirty="0">
                <a:solidFill>
                  <a:schemeClr val="bg1"/>
                </a:solidFill>
                <a:latin typeface="Microsoft YaHei" panose="020B0503020204020204" pitchFamily="34" charset="-122"/>
                <a:ea typeface="Microsoft YaHei" panose="020B0503020204020204" pitchFamily="34" charset="-122"/>
              </a:rPr>
              <a:t>评级</a:t>
            </a:r>
          </a:p>
        </p:txBody>
      </p:sp>
      <p:sp>
        <p:nvSpPr>
          <p:cNvPr id="11" name="文本框 10">
            <a:extLst>
              <a:ext uri="{FF2B5EF4-FFF2-40B4-BE49-F238E27FC236}">
                <a16:creationId xmlns:a16="http://schemas.microsoft.com/office/drawing/2014/main" id="{D1A846C1-3B8F-876A-1732-E0274C96B741}"/>
              </a:ext>
            </a:extLst>
          </p:cNvPr>
          <p:cNvSpPr txBox="1"/>
          <p:nvPr/>
        </p:nvSpPr>
        <p:spPr>
          <a:xfrm>
            <a:off x="8457204" y="1295926"/>
            <a:ext cx="1107996" cy="369332"/>
          </a:xfrm>
          <a:prstGeom prst="rect">
            <a:avLst/>
          </a:prstGeom>
          <a:noFill/>
        </p:spPr>
        <p:txBody>
          <a:bodyPr wrap="none" rtlCol="0">
            <a:spAutoFit/>
          </a:bodyPr>
          <a:lstStyle/>
          <a:p>
            <a:r>
              <a:rPr kumimoji="1" lang="zh-CN" altLang="en-US" b="1" dirty="0">
                <a:solidFill>
                  <a:schemeClr val="bg1"/>
                </a:solidFill>
                <a:latin typeface="Microsoft YaHei" panose="020B0503020204020204" pitchFamily="34" charset="-122"/>
                <a:ea typeface="Microsoft YaHei" panose="020B0503020204020204" pitchFamily="34" charset="-122"/>
              </a:rPr>
              <a:t>发布机构</a:t>
            </a:r>
          </a:p>
        </p:txBody>
      </p:sp>
      <p:grpSp>
        <p:nvGrpSpPr>
          <p:cNvPr id="55" name="组合 54">
            <a:extLst>
              <a:ext uri="{FF2B5EF4-FFF2-40B4-BE49-F238E27FC236}">
                <a16:creationId xmlns:a16="http://schemas.microsoft.com/office/drawing/2014/main" id="{B3FB8A5C-9CA4-BAF3-AA8A-7F3731F8A9B0}"/>
              </a:ext>
            </a:extLst>
          </p:cNvPr>
          <p:cNvGrpSpPr/>
          <p:nvPr/>
        </p:nvGrpSpPr>
        <p:grpSpPr>
          <a:xfrm>
            <a:off x="2398751" y="1753479"/>
            <a:ext cx="3661214" cy="400110"/>
            <a:chOff x="2490365" y="1641890"/>
            <a:chExt cx="3661214" cy="400110"/>
          </a:xfrm>
        </p:grpSpPr>
        <p:sp>
          <p:nvSpPr>
            <p:cNvPr id="12" name="文本框 11">
              <a:extLst>
                <a:ext uri="{FF2B5EF4-FFF2-40B4-BE49-F238E27FC236}">
                  <a16:creationId xmlns:a16="http://schemas.microsoft.com/office/drawing/2014/main" id="{BBBBC423-F3E6-55AF-7F28-924210FD8DDA}"/>
                </a:ext>
              </a:extLst>
            </p:cNvPr>
            <p:cNvSpPr txBox="1"/>
            <p:nvPr/>
          </p:nvSpPr>
          <p:spPr>
            <a:xfrm>
              <a:off x="2490365" y="1697673"/>
              <a:ext cx="1505540" cy="307777"/>
            </a:xfrm>
            <a:prstGeom prst="rect">
              <a:avLst/>
            </a:prstGeom>
            <a:noFill/>
          </p:spPr>
          <p:txBody>
            <a:bodyPr wrap="none" rtlCol="0">
              <a:spAutoFit/>
            </a:bodyPr>
            <a:lstStyle/>
            <a:p>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2025</a:t>
              </a: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年全球银行</a:t>
              </a:r>
            </a:p>
          </p:txBody>
        </p:sp>
        <p:sp>
          <p:nvSpPr>
            <p:cNvPr id="13" name="文本框 12">
              <a:extLst>
                <a:ext uri="{FF2B5EF4-FFF2-40B4-BE49-F238E27FC236}">
                  <a16:creationId xmlns:a16="http://schemas.microsoft.com/office/drawing/2014/main" id="{3208519E-8431-4394-4477-55E40119A5FF}"/>
                </a:ext>
              </a:extLst>
            </p:cNvPr>
            <p:cNvSpPr txBox="1"/>
            <p:nvPr/>
          </p:nvSpPr>
          <p:spPr>
            <a:xfrm>
              <a:off x="3974380" y="1641890"/>
              <a:ext cx="2177199" cy="400110"/>
            </a:xfrm>
            <a:prstGeom prst="rect">
              <a:avLst/>
            </a:prstGeom>
            <a:noFill/>
          </p:spPr>
          <p:txBody>
            <a:bodyPr wrap="none" rtlCol="0">
              <a:spAutoFit/>
            </a:bodyPr>
            <a:lstStyle/>
            <a:p>
              <a:r>
                <a:rPr kumimoji="1" lang="en-US" altLang="zh-CN" sz="2000" b="1" dirty="0">
                  <a:solidFill>
                    <a:srgbClr val="FEAA10"/>
                  </a:solidFill>
                  <a:latin typeface="Microsoft YaHei" panose="020B0503020204020204" pitchFamily="34" charset="-122"/>
                  <a:ea typeface="Microsoft YaHei" panose="020B0503020204020204" pitchFamily="34" charset="-122"/>
                </a:rPr>
                <a:t>1000</a:t>
              </a:r>
              <a:r>
                <a:rPr kumimoji="1" lang="zh-CN" altLang="en-US" sz="2000" b="1" dirty="0">
                  <a:solidFill>
                    <a:srgbClr val="FEAA10"/>
                  </a:solidFill>
                  <a:latin typeface="Microsoft YaHei" panose="020B0503020204020204" pitchFamily="34" charset="-122"/>
                  <a:ea typeface="Microsoft YaHei" panose="020B0503020204020204" pitchFamily="34" charset="-122"/>
                </a:rPr>
                <a:t>强</a:t>
              </a:r>
              <a:r>
                <a:rPr kumimoji="1" lang="en-US" altLang="zh-CN" sz="2000" b="1" dirty="0">
                  <a:solidFill>
                    <a:srgbClr val="FEAA10"/>
                  </a:solidFill>
                  <a:latin typeface="Microsoft YaHei" panose="020B0503020204020204" pitchFamily="34" charset="-122"/>
                  <a:ea typeface="Microsoft YaHei" panose="020B0503020204020204" pitchFamily="34" charset="-122"/>
                </a:rPr>
                <a:t>·</a:t>
              </a:r>
              <a:r>
                <a:rPr kumimoji="1" lang="zh-CN" altLang="en-US" sz="2000" b="1" dirty="0">
                  <a:solidFill>
                    <a:srgbClr val="FEAA10"/>
                  </a:solidFill>
                  <a:latin typeface="Microsoft YaHei" panose="020B0503020204020204" pitchFamily="34" charset="-122"/>
                  <a:ea typeface="Microsoft YaHei" panose="020B0503020204020204" pitchFamily="34" charset="-122"/>
                </a:rPr>
                <a:t>第</a:t>
              </a:r>
              <a:r>
                <a:rPr kumimoji="1" lang="en-US" altLang="zh-CN" sz="2000" b="1" dirty="0">
                  <a:solidFill>
                    <a:srgbClr val="FEAA10"/>
                  </a:solidFill>
                  <a:latin typeface="Microsoft YaHei" panose="020B0503020204020204" pitchFamily="34" charset="-122"/>
                  <a:ea typeface="Microsoft YaHei" panose="020B0503020204020204" pitchFamily="34" charset="-122"/>
                </a:rPr>
                <a:t>124</a:t>
              </a:r>
              <a:r>
                <a:rPr kumimoji="1" lang="zh-CN" altLang="en-US" sz="2000" b="1" dirty="0">
                  <a:solidFill>
                    <a:srgbClr val="FEAA10"/>
                  </a:solidFill>
                  <a:latin typeface="Microsoft YaHei" panose="020B0503020204020204" pitchFamily="34" charset="-122"/>
                  <a:ea typeface="Microsoft YaHei" panose="020B0503020204020204" pitchFamily="34" charset="-122"/>
                </a:rPr>
                <a:t>位</a:t>
              </a:r>
            </a:p>
          </p:txBody>
        </p:sp>
      </p:grpSp>
      <p:sp>
        <p:nvSpPr>
          <p:cNvPr id="14" name="文本框 13">
            <a:extLst>
              <a:ext uri="{FF2B5EF4-FFF2-40B4-BE49-F238E27FC236}">
                <a16:creationId xmlns:a16="http://schemas.microsoft.com/office/drawing/2014/main" id="{2FC81FDE-6940-EA83-71AF-45942D689FFE}"/>
              </a:ext>
            </a:extLst>
          </p:cNvPr>
          <p:cNvSpPr txBox="1"/>
          <p:nvPr/>
        </p:nvSpPr>
        <p:spPr>
          <a:xfrm>
            <a:off x="8381105" y="1711911"/>
            <a:ext cx="1569660" cy="276999"/>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英国</a:t>
            </a:r>
            <a:r>
              <a:rPr kumimoji="1" lang="en-US" altLang="zh-CN" sz="1200" dirty="0">
                <a:solidFill>
                  <a:schemeClr val="bg1"/>
                </a:solidFill>
                <a:latin typeface="Microsoft YaHei" panose="020B0503020204020204" pitchFamily="34" charset="-122"/>
                <a:ea typeface="Microsoft YaHei" panose="020B0503020204020204" pitchFamily="34" charset="-122"/>
              </a:rPr>
              <a:t>《</a:t>
            </a:r>
            <a:r>
              <a:rPr kumimoji="1" lang="zh-CN" altLang="en-US" sz="1200" dirty="0">
                <a:solidFill>
                  <a:schemeClr val="bg1"/>
                </a:solidFill>
                <a:latin typeface="Microsoft YaHei" panose="020B0503020204020204" pitchFamily="34" charset="-122"/>
                <a:ea typeface="Microsoft YaHei" panose="020B0503020204020204" pitchFamily="34" charset="-122"/>
              </a:rPr>
              <a:t>银行家</a:t>
            </a:r>
            <a:r>
              <a:rPr kumimoji="1" lang="en-US" altLang="zh-CN" sz="1200" dirty="0">
                <a:solidFill>
                  <a:schemeClr val="bg1"/>
                </a:solidFill>
                <a:latin typeface="Microsoft YaHei" panose="020B0503020204020204" pitchFamily="34" charset="-122"/>
                <a:ea typeface="Microsoft YaHei" panose="020B0503020204020204" pitchFamily="34" charset="-122"/>
              </a:rPr>
              <a:t>》</a:t>
            </a:r>
            <a:r>
              <a:rPr kumimoji="1" lang="zh-CN" altLang="en-US" sz="1200" dirty="0">
                <a:solidFill>
                  <a:schemeClr val="bg1"/>
                </a:solidFill>
                <a:latin typeface="Microsoft YaHei" panose="020B0503020204020204" pitchFamily="34" charset="-122"/>
                <a:ea typeface="Microsoft YaHei" panose="020B0503020204020204" pitchFamily="34" charset="-122"/>
              </a:rPr>
              <a:t>杂志</a:t>
            </a:r>
          </a:p>
        </p:txBody>
      </p:sp>
      <p:grpSp>
        <p:nvGrpSpPr>
          <p:cNvPr id="60" name="组合 59">
            <a:extLst>
              <a:ext uri="{FF2B5EF4-FFF2-40B4-BE49-F238E27FC236}">
                <a16:creationId xmlns:a16="http://schemas.microsoft.com/office/drawing/2014/main" id="{F3EE1BE5-5A0F-0E66-B85E-9BF12DA74EE3}"/>
              </a:ext>
            </a:extLst>
          </p:cNvPr>
          <p:cNvGrpSpPr/>
          <p:nvPr/>
        </p:nvGrpSpPr>
        <p:grpSpPr>
          <a:xfrm>
            <a:off x="2398751" y="2354560"/>
            <a:ext cx="3459139" cy="400110"/>
            <a:chOff x="3074844" y="2172381"/>
            <a:chExt cx="3459139" cy="400110"/>
          </a:xfrm>
        </p:grpSpPr>
        <p:sp>
          <p:nvSpPr>
            <p:cNvPr id="15" name="文本框 14">
              <a:extLst>
                <a:ext uri="{FF2B5EF4-FFF2-40B4-BE49-F238E27FC236}">
                  <a16:creationId xmlns:a16="http://schemas.microsoft.com/office/drawing/2014/main" id="{992B4A68-67DD-171A-1F9E-D9F527B26F45}"/>
                </a:ext>
              </a:extLst>
            </p:cNvPr>
            <p:cNvSpPr txBox="1"/>
            <p:nvPr/>
          </p:nvSpPr>
          <p:spPr>
            <a:xfrm>
              <a:off x="3074844" y="2228164"/>
              <a:ext cx="1685077" cy="307777"/>
            </a:xfrm>
            <a:prstGeom prst="rect">
              <a:avLst/>
            </a:prstGeom>
            <a:noFill/>
          </p:spPr>
          <p:txBody>
            <a:bodyPr wrap="none" rtlCol="0">
              <a:spAutoFit/>
            </a:bodyPr>
            <a:lstStyle/>
            <a:p>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2025</a:t>
              </a: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年中国银行业</a:t>
              </a:r>
            </a:p>
          </p:txBody>
        </p:sp>
        <p:sp>
          <p:nvSpPr>
            <p:cNvPr id="16" name="文本框 15">
              <a:extLst>
                <a:ext uri="{FF2B5EF4-FFF2-40B4-BE49-F238E27FC236}">
                  <a16:creationId xmlns:a16="http://schemas.microsoft.com/office/drawing/2014/main" id="{B6959BC8-4D1A-178D-37EE-DB269FBA643A}"/>
                </a:ext>
              </a:extLst>
            </p:cNvPr>
            <p:cNvSpPr txBox="1"/>
            <p:nvPr/>
          </p:nvSpPr>
          <p:spPr>
            <a:xfrm>
              <a:off x="4674178" y="2172381"/>
              <a:ext cx="1859805" cy="400110"/>
            </a:xfrm>
            <a:prstGeom prst="rect">
              <a:avLst/>
            </a:prstGeom>
            <a:noFill/>
          </p:spPr>
          <p:txBody>
            <a:bodyPr wrap="none" rtlCol="0">
              <a:spAutoFit/>
            </a:bodyPr>
            <a:lstStyle/>
            <a:p>
              <a:r>
                <a:rPr kumimoji="1" lang="en-US" altLang="zh-CN" sz="2000" b="1" dirty="0">
                  <a:solidFill>
                    <a:srgbClr val="FEAA10"/>
                  </a:solidFill>
                  <a:latin typeface="Microsoft YaHei" panose="020B0503020204020204" pitchFamily="34" charset="-122"/>
                  <a:ea typeface="Microsoft YaHei" panose="020B0503020204020204" pitchFamily="34" charset="-122"/>
                </a:rPr>
                <a:t>100</a:t>
              </a:r>
              <a:r>
                <a:rPr kumimoji="1" lang="zh-CN" altLang="en-US" sz="2000" b="1" dirty="0">
                  <a:solidFill>
                    <a:srgbClr val="FEAA10"/>
                  </a:solidFill>
                  <a:latin typeface="Microsoft YaHei" panose="020B0503020204020204" pitchFamily="34" charset="-122"/>
                  <a:ea typeface="Microsoft YaHei" panose="020B0503020204020204" pitchFamily="34" charset="-122"/>
                </a:rPr>
                <a:t>强</a:t>
              </a:r>
              <a:r>
                <a:rPr kumimoji="1" lang="en-US" altLang="zh-CN" sz="2000" b="1" dirty="0">
                  <a:solidFill>
                    <a:srgbClr val="FEAA10"/>
                  </a:solidFill>
                  <a:latin typeface="Microsoft YaHei" panose="020B0503020204020204" pitchFamily="34" charset="-122"/>
                  <a:ea typeface="Microsoft YaHei" panose="020B0503020204020204" pitchFamily="34" charset="-122"/>
                </a:rPr>
                <a:t>·</a:t>
              </a:r>
              <a:r>
                <a:rPr kumimoji="1" lang="zh-CN" altLang="en-US" sz="2000" b="1" dirty="0">
                  <a:solidFill>
                    <a:srgbClr val="FEAA10"/>
                  </a:solidFill>
                  <a:latin typeface="Microsoft YaHei" panose="020B0503020204020204" pitchFamily="34" charset="-122"/>
                  <a:ea typeface="Microsoft YaHei" panose="020B0503020204020204" pitchFamily="34" charset="-122"/>
                </a:rPr>
                <a:t>第</a:t>
              </a:r>
              <a:r>
                <a:rPr kumimoji="1" lang="en-US" altLang="zh-CN" sz="2000" b="1" dirty="0">
                  <a:solidFill>
                    <a:srgbClr val="FEAA10"/>
                  </a:solidFill>
                  <a:latin typeface="Microsoft YaHei" panose="020B0503020204020204" pitchFamily="34" charset="-122"/>
                  <a:ea typeface="Microsoft YaHei" panose="020B0503020204020204" pitchFamily="34" charset="-122"/>
                </a:rPr>
                <a:t>24</a:t>
              </a:r>
              <a:r>
                <a:rPr kumimoji="1" lang="zh-CN" altLang="en-US" sz="2000" b="1" dirty="0">
                  <a:solidFill>
                    <a:srgbClr val="FEAA10"/>
                  </a:solidFill>
                  <a:latin typeface="Microsoft YaHei" panose="020B0503020204020204" pitchFamily="34" charset="-122"/>
                  <a:ea typeface="Microsoft YaHei" panose="020B0503020204020204" pitchFamily="34" charset="-122"/>
                </a:rPr>
                <a:t>位</a:t>
              </a:r>
            </a:p>
          </p:txBody>
        </p:sp>
      </p:grpSp>
      <p:sp>
        <p:nvSpPr>
          <p:cNvPr id="17" name="文本框 16">
            <a:extLst>
              <a:ext uri="{FF2B5EF4-FFF2-40B4-BE49-F238E27FC236}">
                <a16:creationId xmlns:a16="http://schemas.microsoft.com/office/drawing/2014/main" id="{DBFE0C93-3CC1-8FE4-1E8D-1C5E5F1DA485}"/>
              </a:ext>
            </a:extLst>
          </p:cNvPr>
          <p:cNvSpPr txBox="1"/>
          <p:nvPr/>
        </p:nvSpPr>
        <p:spPr>
          <a:xfrm>
            <a:off x="8688881" y="2301612"/>
            <a:ext cx="1261884" cy="276999"/>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中国银行业协会</a:t>
            </a:r>
          </a:p>
        </p:txBody>
      </p:sp>
      <p:grpSp>
        <p:nvGrpSpPr>
          <p:cNvPr id="59" name="组合 58">
            <a:extLst>
              <a:ext uri="{FF2B5EF4-FFF2-40B4-BE49-F238E27FC236}">
                <a16:creationId xmlns:a16="http://schemas.microsoft.com/office/drawing/2014/main" id="{0222FFD4-9FC6-3BD0-2DEE-750D5AD290C6}"/>
              </a:ext>
            </a:extLst>
          </p:cNvPr>
          <p:cNvGrpSpPr/>
          <p:nvPr/>
        </p:nvGrpSpPr>
        <p:grpSpPr>
          <a:xfrm>
            <a:off x="2398751" y="2925324"/>
            <a:ext cx="4782533" cy="400110"/>
            <a:chOff x="2404942" y="2833831"/>
            <a:chExt cx="4782533" cy="400110"/>
          </a:xfrm>
        </p:grpSpPr>
        <p:sp>
          <p:nvSpPr>
            <p:cNvPr id="18" name="文本框 17">
              <a:extLst>
                <a:ext uri="{FF2B5EF4-FFF2-40B4-BE49-F238E27FC236}">
                  <a16:creationId xmlns:a16="http://schemas.microsoft.com/office/drawing/2014/main" id="{30CB5D58-D6E1-828A-F91D-7823B6BD1D21}"/>
                </a:ext>
              </a:extLst>
            </p:cNvPr>
            <p:cNvSpPr txBox="1"/>
            <p:nvPr/>
          </p:nvSpPr>
          <p:spPr>
            <a:xfrm>
              <a:off x="2404942" y="2903000"/>
              <a:ext cx="4062331" cy="307777"/>
            </a:xfrm>
            <a:prstGeom prst="rect">
              <a:avLst/>
            </a:prstGeom>
            <a:noFill/>
          </p:spPr>
          <p:txBody>
            <a:bodyPr wrap="none" rtlCol="0">
              <a:spAutoFit/>
            </a:bodyPr>
            <a:lstStyle/>
            <a:p>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2025</a:t>
              </a: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年度“陀螺”评价体系</a:t>
              </a:r>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a:t>
              </a: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城区农商行综合评价</a:t>
              </a:r>
            </a:p>
          </p:txBody>
        </p:sp>
        <p:sp>
          <p:nvSpPr>
            <p:cNvPr id="19" name="文本框 18">
              <a:extLst>
                <a:ext uri="{FF2B5EF4-FFF2-40B4-BE49-F238E27FC236}">
                  <a16:creationId xmlns:a16="http://schemas.microsoft.com/office/drawing/2014/main" id="{B5FB3D25-B3E6-EDEC-EF40-D4B1CFF5C54D}"/>
                </a:ext>
              </a:extLst>
            </p:cNvPr>
            <p:cNvSpPr txBox="1"/>
            <p:nvPr/>
          </p:nvSpPr>
          <p:spPr>
            <a:xfrm>
              <a:off x="6331150" y="2833831"/>
              <a:ext cx="856325" cy="400110"/>
            </a:xfrm>
            <a:prstGeom prst="rect">
              <a:avLst/>
            </a:prstGeom>
            <a:noFill/>
          </p:spPr>
          <p:txBody>
            <a:bodyPr wrap="none" rtlCol="0">
              <a:spAutoFit/>
            </a:bodyPr>
            <a:lstStyle/>
            <a:p>
              <a:r>
                <a:rPr kumimoji="1" lang="zh-CN" altLang="en-US" sz="2000" b="1" dirty="0">
                  <a:solidFill>
                    <a:srgbClr val="FEAA10"/>
                  </a:solidFill>
                  <a:latin typeface="Microsoft YaHei" panose="020B0503020204020204" pitchFamily="34" charset="-122"/>
                  <a:ea typeface="Microsoft YaHei" panose="020B0503020204020204" pitchFamily="34" charset="-122"/>
                </a:rPr>
                <a:t>第</a:t>
              </a:r>
              <a:r>
                <a:rPr kumimoji="1" lang="en-US" altLang="zh-CN" sz="2000" b="1" dirty="0">
                  <a:solidFill>
                    <a:srgbClr val="FEAA10"/>
                  </a:solidFill>
                  <a:latin typeface="Microsoft YaHei" panose="020B0503020204020204" pitchFamily="34" charset="-122"/>
                  <a:ea typeface="Microsoft YaHei" panose="020B0503020204020204" pitchFamily="34" charset="-122"/>
                </a:rPr>
                <a:t>1</a:t>
              </a:r>
              <a:r>
                <a:rPr kumimoji="1" lang="zh-CN" altLang="en-US" sz="2000" b="1" dirty="0">
                  <a:solidFill>
                    <a:srgbClr val="FEAA10"/>
                  </a:solidFill>
                  <a:latin typeface="Microsoft YaHei" panose="020B0503020204020204" pitchFamily="34" charset="-122"/>
                  <a:ea typeface="Microsoft YaHei" panose="020B0503020204020204" pitchFamily="34" charset="-122"/>
                </a:rPr>
                <a:t>名</a:t>
              </a:r>
            </a:p>
          </p:txBody>
        </p:sp>
      </p:grpSp>
      <p:sp>
        <p:nvSpPr>
          <p:cNvPr id="20" name="文本框 19">
            <a:extLst>
              <a:ext uri="{FF2B5EF4-FFF2-40B4-BE49-F238E27FC236}">
                <a16:creationId xmlns:a16="http://schemas.microsoft.com/office/drawing/2014/main" id="{1FAA37B5-4858-8697-1A55-7671454E39A0}"/>
              </a:ext>
            </a:extLst>
          </p:cNvPr>
          <p:cNvSpPr txBox="1"/>
          <p:nvPr/>
        </p:nvSpPr>
        <p:spPr>
          <a:xfrm>
            <a:off x="8688881" y="2867004"/>
            <a:ext cx="1261884" cy="276999"/>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中国银行业协会</a:t>
            </a:r>
          </a:p>
        </p:txBody>
      </p:sp>
      <p:grpSp>
        <p:nvGrpSpPr>
          <p:cNvPr id="58" name="组合 57">
            <a:extLst>
              <a:ext uri="{FF2B5EF4-FFF2-40B4-BE49-F238E27FC236}">
                <a16:creationId xmlns:a16="http://schemas.microsoft.com/office/drawing/2014/main" id="{38A78D5F-057D-BAC7-8C92-EDC7DCB85907}"/>
              </a:ext>
            </a:extLst>
          </p:cNvPr>
          <p:cNvGrpSpPr/>
          <p:nvPr/>
        </p:nvGrpSpPr>
        <p:grpSpPr>
          <a:xfrm>
            <a:off x="2398751" y="3489681"/>
            <a:ext cx="4214946" cy="400110"/>
            <a:chOff x="3175829" y="3247324"/>
            <a:chExt cx="4214946" cy="400110"/>
          </a:xfrm>
        </p:grpSpPr>
        <p:sp>
          <p:nvSpPr>
            <p:cNvPr id="21" name="文本框 20">
              <a:extLst>
                <a:ext uri="{FF2B5EF4-FFF2-40B4-BE49-F238E27FC236}">
                  <a16:creationId xmlns:a16="http://schemas.microsoft.com/office/drawing/2014/main" id="{B42007A3-BADB-7745-1D65-42D8433C76B5}"/>
                </a:ext>
              </a:extLst>
            </p:cNvPr>
            <p:cNvSpPr txBox="1"/>
            <p:nvPr/>
          </p:nvSpPr>
          <p:spPr>
            <a:xfrm>
              <a:off x="3175829" y="3317068"/>
              <a:ext cx="1261884" cy="307777"/>
            </a:xfrm>
            <a:prstGeom prst="rect">
              <a:avLst/>
            </a:prstGeom>
            <a:noFill/>
          </p:spPr>
          <p:txBody>
            <a:bodyPr wrap="none" rtlCol="0">
              <a:spAutoFit/>
            </a:bodyPr>
            <a:lstStyle/>
            <a:p>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主体信用等级</a:t>
              </a:r>
            </a:p>
          </p:txBody>
        </p:sp>
        <p:sp>
          <p:nvSpPr>
            <p:cNvPr id="22" name="文本框 21">
              <a:extLst>
                <a:ext uri="{FF2B5EF4-FFF2-40B4-BE49-F238E27FC236}">
                  <a16:creationId xmlns:a16="http://schemas.microsoft.com/office/drawing/2014/main" id="{04D486FE-AE6D-ED73-CA22-584319C366FB}"/>
                </a:ext>
              </a:extLst>
            </p:cNvPr>
            <p:cNvSpPr txBox="1"/>
            <p:nvPr/>
          </p:nvSpPr>
          <p:spPr>
            <a:xfrm>
              <a:off x="4235039" y="3247324"/>
              <a:ext cx="3155736" cy="400110"/>
            </a:xfrm>
            <a:prstGeom prst="rect">
              <a:avLst/>
            </a:prstGeom>
            <a:noFill/>
          </p:spPr>
          <p:txBody>
            <a:bodyPr wrap="none" rtlCol="0">
              <a:spAutoFit/>
            </a:bodyPr>
            <a:lstStyle/>
            <a:p>
              <a:r>
                <a:rPr kumimoji="1" lang="en-US" altLang="zh-CN" sz="2000" b="1" dirty="0">
                  <a:solidFill>
                    <a:srgbClr val="FEAA10"/>
                  </a:solidFill>
                  <a:latin typeface="Microsoft YaHei" panose="020B0503020204020204" pitchFamily="34" charset="-122"/>
                  <a:ea typeface="Microsoft YaHei" panose="020B0503020204020204" pitchFamily="34" charset="-122"/>
                </a:rPr>
                <a:t>“AAA   </a:t>
              </a:r>
              <a:r>
                <a:rPr kumimoji="1" lang="zh-CN" altLang="en-US" sz="2000" b="1" dirty="0">
                  <a:solidFill>
                    <a:srgbClr val="FEAA10"/>
                  </a:solidFill>
                  <a:latin typeface="Microsoft YaHei" panose="020B0503020204020204" pitchFamily="34" charset="-122"/>
                  <a:ea typeface="Microsoft YaHei" panose="020B0503020204020204" pitchFamily="34" charset="-122"/>
                </a:rPr>
                <a:t> </a:t>
              </a:r>
              <a:r>
                <a:rPr kumimoji="1" lang="en-US" altLang="zh-CN" sz="2000" b="1" dirty="0">
                  <a:solidFill>
                    <a:srgbClr val="FEAA10"/>
                  </a:solidFill>
                  <a:latin typeface="Microsoft YaHei" panose="020B0503020204020204" pitchFamily="34" charset="-122"/>
                  <a:ea typeface="Microsoft YaHei" panose="020B0503020204020204" pitchFamily="34" charset="-122"/>
                </a:rPr>
                <a:t>”,</a:t>
              </a:r>
              <a:r>
                <a:rPr kumimoji="1" lang="zh-CN" altLang="en-US" sz="2000" b="1" dirty="0">
                  <a:solidFill>
                    <a:srgbClr val="FEAA10"/>
                  </a:solidFill>
                  <a:latin typeface="Microsoft YaHei" panose="020B0503020204020204" pitchFamily="34" charset="-122"/>
                  <a:ea typeface="Microsoft YaHei" panose="020B0503020204020204" pitchFamily="34" charset="-122"/>
                </a:rPr>
                <a:t>展望“稳定”</a:t>
              </a:r>
            </a:p>
          </p:txBody>
        </p:sp>
        <p:sp>
          <p:nvSpPr>
            <p:cNvPr id="23" name="文本框 22">
              <a:extLst>
                <a:ext uri="{FF2B5EF4-FFF2-40B4-BE49-F238E27FC236}">
                  <a16:creationId xmlns:a16="http://schemas.microsoft.com/office/drawing/2014/main" id="{CD68D6E3-EA82-54F6-3D8A-9B1A16192488}"/>
                </a:ext>
              </a:extLst>
            </p:cNvPr>
            <p:cNvSpPr txBox="1"/>
            <p:nvPr/>
          </p:nvSpPr>
          <p:spPr>
            <a:xfrm>
              <a:off x="5054173" y="3326855"/>
              <a:ext cx="442750" cy="276999"/>
            </a:xfrm>
            <a:prstGeom prst="rect">
              <a:avLst/>
            </a:prstGeom>
            <a:noFill/>
          </p:spPr>
          <p:txBody>
            <a:bodyPr wrap="none" rtlCol="0">
              <a:spAutoFit/>
            </a:bodyPr>
            <a:lstStyle/>
            <a:p>
              <a:r>
                <a:rPr kumimoji="1" lang="en" altLang="zh-CN" sz="1200" b="1" dirty="0" err="1">
                  <a:solidFill>
                    <a:srgbClr val="FEAA10"/>
                  </a:solidFill>
                  <a:latin typeface="Microsoft YaHei" panose="020B0503020204020204" pitchFamily="34" charset="-122"/>
                  <a:ea typeface="Microsoft YaHei" panose="020B0503020204020204" pitchFamily="34" charset="-122"/>
                </a:rPr>
                <a:t>spc</a:t>
              </a:r>
              <a:endParaRPr kumimoji="1" lang="zh-CN" altLang="en-US" sz="1200" b="1" dirty="0">
                <a:solidFill>
                  <a:srgbClr val="FEAA10"/>
                </a:solidFill>
                <a:latin typeface="Microsoft YaHei" panose="020B0503020204020204" pitchFamily="34" charset="-122"/>
                <a:ea typeface="Microsoft YaHei" panose="020B0503020204020204" pitchFamily="34" charset="-122"/>
              </a:endParaRPr>
            </a:p>
          </p:txBody>
        </p:sp>
      </p:grpSp>
      <p:sp>
        <p:nvSpPr>
          <p:cNvPr id="24" name="文本框 23">
            <a:extLst>
              <a:ext uri="{FF2B5EF4-FFF2-40B4-BE49-F238E27FC236}">
                <a16:creationId xmlns:a16="http://schemas.microsoft.com/office/drawing/2014/main" id="{9474CAAB-A187-FD87-A5A2-6F44CD6F2779}"/>
              </a:ext>
            </a:extLst>
          </p:cNvPr>
          <p:cNvSpPr txBox="1"/>
          <p:nvPr/>
        </p:nvSpPr>
        <p:spPr>
          <a:xfrm>
            <a:off x="8227216" y="3446657"/>
            <a:ext cx="1723549" cy="276999"/>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标普信用评级（中国）</a:t>
            </a:r>
          </a:p>
        </p:txBody>
      </p:sp>
      <p:grpSp>
        <p:nvGrpSpPr>
          <p:cNvPr id="57" name="组合 56">
            <a:extLst>
              <a:ext uri="{FF2B5EF4-FFF2-40B4-BE49-F238E27FC236}">
                <a16:creationId xmlns:a16="http://schemas.microsoft.com/office/drawing/2014/main" id="{03050C30-8873-0FFE-F248-689B177ADC87}"/>
              </a:ext>
            </a:extLst>
          </p:cNvPr>
          <p:cNvGrpSpPr/>
          <p:nvPr/>
        </p:nvGrpSpPr>
        <p:grpSpPr>
          <a:xfrm>
            <a:off x="2398751" y="4059865"/>
            <a:ext cx="2274075" cy="400110"/>
            <a:chOff x="3337363" y="3787865"/>
            <a:chExt cx="2274075" cy="400110"/>
          </a:xfrm>
        </p:grpSpPr>
        <p:sp>
          <p:nvSpPr>
            <p:cNvPr id="25" name="文本框 24">
              <a:extLst>
                <a:ext uri="{FF2B5EF4-FFF2-40B4-BE49-F238E27FC236}">
                  <a16:creationId xmlns:a16="http://schemas.microsoft.com/office/drawing/2014/main" id="{30E922AA-976F-1417-24A8-5B9934ACE45C}"/>
                </a:ext>
              </a:extLst>
            </p:cNvPr>
            <p:cNvSpPr txBox="1"/>
            <p:nvPr/>
          </p:nvSpPr>
          <p:spPr>
            <a:xfrm>
              <a:off x="3337363" y="3868500"/>
              <a:ext cx="1026243" cy="307777"/>
            </a:xfrm>
            <a:prstGeom prst="rect">
              <a:avLst/>
            </a:prstGeom>
            <a:noFill/>
          </p:spPr>
          <p:txBody>
            <a:bodyPr wrap="none" rtlCol="0">
              <a:spAutoFit/>
            </a:bodyPr>
            <a:lstStyle/>
            <a:p>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MSCI ESG</a:t>
              </a:r>
              <a:endPar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26" name="文本框 25">
              <a:extLst>
                <a:ext uri="{FF2B5EF4-FFF2-40B4-BE49-F238E27FC236}">
                  <a16:creationId xmlns:a16="http://schemas.microsoft.com/office/drawing/2014/main" id="{9B35D922-7EE0-7D35-9B23-F823FFDECEB9}"/>
                </a:ext>
              </a:extLst>
            </p:cNvPr>
            <p:cNvSpPr txBox="1"/>
            <p:nvPr/>
          </p:nvSpPr>
          <p:spPr>
            <a:xfrm>
              <a:off x="4272610" y="3787865"/>
              <a:ext cx="1338828" cy="400110"/>
            </a:xfrm>
            <a:prstGeom prst="rect">
              <a:avLst/>
            </a:prstGeom>
            <a:noFill/>
          </p:spPr>
          <p:txBody>
            <a:bodyPr wrap="none" rtlCol="0">
              <a:spAutoFit/>
            </a:bodyPr>
            <a:lstStyle/>
            <a:p>
              <a:r>
                <a:rPr kumimoji="1" lang="zh-CN" altLang="en-US" sz="2000" b="1" dirty="0">
                  <a:solidFill>
                    <a:srgbClr val="FEAA10"/>
                  </a:solidFill>
                  <a:latin typeface="Microsoft YaHei" panose="020B0503020204020204" pitchFamily="34" charset="-122"/>
                  <a:ea typeface="Microsoft YaHei" panose="020B0503020204020204" pitchFamily="34" charset="-122"/>
                </a:rPr>
                <a:t>评级</a:t>
              </a:r>
              <a:r>
                <a:rPr kumimoji="1" lang="en-US" altLang="zh-CN" sz="2000" b="1" dirty="0">
                  <a:solidFill>
                    <a:srgbClr val="FEAA10"/>
                  </a:solidFill>
                  <a:latin typeface="Microsoft YaHei" panose="020B0503020204020204" pitchFamily="34" charset="-122"/>
                  <a:ea typeface="Microsoft YaHei" panose="020B0503020204020204" pitchFamily="34" charset="-122"/>
                </a:rPr>
                <a:t>AA</a:t>
              </a:r>
              <a:r>
                <a:rPr kumimoji="1" lang="zh-CN" altLang="en-US" sz="2000" b="1" dirty="0">
                  <a:solidFill>
                    <a:srgbClr val="FEAA10"/>
                  </a:solidFill>
                  <a:latin typeface="Microsoft YaHei" panose="020B0503020204020204" pitchFamily="34" charset="-122"/>
                  <a:ea typeface="Microsoft YaHei" panose="020B0503020204020204" pitchFamily="34" charset="-122"/>
                </a:rPr>
                <a:t>级</a:t>
              </a:r>
            </a:p>
          </p:txBody>
        </p:sp>
      </p:grpSp>
      <p:sp>
        <p:nvSpPr>
          <p:cNvPr id="27" name="文本框 26">
            <a:extLst>
              <a:ext uri="{FF2B5EF4-FFF2-40B4-BE49-F238E27FC236}">
                <a16:creationId xmlns:a16="http://schemas.microsoft.com/office/drawing/2014/main" id="{58CCE7C4-3E60-FDBB-BDD9-3778C2C1F653}"/>
              </a:ext>
            </a:extLst>
          </p:cNvPr>
          <p:cNvSpPr txBox="1"/>
          <p:nvPr/>
        </p:nvSpPr>
        <p:spPr>
          <a:xfrm>
            <a:off x="8073327" y="4001157"/>
            <a:ext cx="1877438" cy="405555"/>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摩根士丹利资本国际公司</a:t>
            </a:r>
          </a:p>
        </p:txBody>
      </p:sp>
      <p:grpSp>
        <p:nvGrpSpPr>
          <p:cNvPr id="54" name="组合 53">
            <a:extLst>
              <a:ext uri="{FF2B5EF4-FFF2-40B4-BE49-F238E27FC236}">
                <a16:creationId xmlns:a16="http://schemas.microsoft.com/office/drawing/2014/main" id="{4D1A0161-EDC8-25BE-0C0F-7864E75C1B31}"/>
              </a:ext>
            </a:extLst>
          </p:cNvPr>
          <p:cNvGrpSpPr/>
          <p:nvPr/>
        </p:nvGrpSpPr>
        <p:grpSpPr>
          <a:xfrm>
            <a:off x="2398751" y="4638132"/>
            <a:ext cx="3701699" cy="400110"/>
            <a:chOff x="2398751" y="4526543"/>
            <a:chExt cx="3701699" cy="400110"/>
          </a:xfrm>
        </p:grpSpPr>
        <p:sp>
          <p:nvSpPr>
            <p:cNvPr id="28" name="文本框 27">
              <a:extLst>
                <a:ext uri="{FF2B5EF4-FFF2-40B4-BE49-F238E27FC236}">
                  <a16:creationId xmlns:a16="http://schemas.microsoft.com/office/drawing/2014/main" id="{292195FD-2FD5-6800-9A3F-E72D2975A4B7}"/>
                </a:ext>
              </a:extLst>
            </p:cNvPr>
            <p:cNvSpPr txBox="1"/>
            <p:nvPr/>
          </p:nvSpPr>
          <p:spPr>
            <a:xfrm>
              <a:off x="2398751" y="4617226"/>
              <a:ext cx="1031051" cy="307777"/>
            </a:xfrm>
            <a:prstGeom prst="rect">
              <a:avLst/>
            </a:prstGeom>
            <a:noFill/>
          </p:spPr>
          <p:txBody>
            <a:bodyPr wrap="none" rtlCol="0">
              <a:spAutoFit/>
            </a:bodyPr>
            <a:lstStyle/>
            <a:p>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Wind ESG</a:t>
              </a:r>
              <a:endPar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29" name="文本框 28">
              <a:extLst>
                <a:ext uri="{FF2B5EF4-FFF2-40B4-BE49-F238E27FC236}">
                  <a16:creationId xmlns:a16="http://schemas.microsoft.com/office/drawing/2014/main" id="{251B1C72-4200-3ECF-D728-43DFBFD2AE62}"/>
                </a:ext>
              </a:extLst>
            </p:cNvPr>
            <p:cNvSpPr txBox="1"/>
            <p:nvPr/>
          </p:nvSpPr>
          <p:spPr>
            <a:xfrm>
              <a:off x="3387119" y="4526543"/>
              <a:ext cx="1338828" cy="400110"/>
            </a:xfrm>
            <a:prstGeom prst="rect">
              <a:avLst/>
            </a:prstGeom>
            <a:noFill/>
          </p:spPr>
          <p:txBody>
            <a:bodyPr wrap="none" rtlCol="0">
              <a:spAutoFit/>
            </a:bodyPr>
            <a:lstStyle/>
            <a:p>
              <a:r>
                <a:rPr kumimoji="1" lang="zh-CN" altLang="en-US" sz="2000" b="1" dirty="0">
                  <a:solidFill>
                    <a:srgbClr val="FEAA10"/>
                  </a:solidFill>
                  <a:latin typeface="Microsoft YaHei" panose="020B0503020204020204" pitchFamily="34" charset="-122"/>
                  <a:ea typeface="Microsoft YaHei" panose="020B0503020204020204" pitchFamily="34" charset="-122"/>
                </a:rPr>
                <a:t>评级</a:t>
              </a:r>
              <a:r>
                <a:rPr kumimoji="1" lang="en-US" altLang="zh-CN" sz="2000" b="1" dirty="0">
                  <a:solidFill>
                    <a:srgbClr val="FEAA10"/>
                  </a:solidFill>
                  <a:latin typeface="Microsoft YaHei" panose="020B0503020204020204" pitchFamily="34" charset="-122"/>
                  <a:ea typeface="Microsoft YaHei" panose="020B0503020204020204" pitchFamily="34" charset="-122"/>
                </a:rPr>
                <a:t>AA</a:t>
              </a:r>
              <a:r>
                <a:rPr kumimoji="1" lang="zh-CN" altLang="en-US" sz="2000" b="1" dirty="0">
                  <a:solidFill>
                    <a:srgbClr val="FEAA10"/>
                  </a:solidFill>
                  <a:latin typeface="Microsoft YaHei" panose="020B0503020204020204" pitchFamily="34" charset="-122"/>
                  <a:ea typeface="Microsoft YaHei" panose="020B0503020204020204" pitchFamily="34" charset="-122"/>
                </a:rPr>
                <a:t>级</a:t>
              </a:r>
            </a:p>
          </p:txBody>
        </p:sp>
        <p:sp>
          <p:nvSpPr>
            <p:cNvPr id="30" name="文本框 29">
              <a:extLst>
                <a:ext uri="{FF2B5EF4-FFF2-40B4-BE49-F238E27FC236}">
                  <a16:creationId xmlns:a16="http://schemas.microsoft.com/office/drawing/2014/main" id="{6578E2A2-E16A-FE6E-FC76-EBBBCC4C5EE9}"/>
                </a:ext>
              </a:extLst>
            </p:cNvPr>
            <p:cNvSpPr txBox="1"/>
            <p:nvPr/>
          </p:nvSpPr>
          <p:spPr>
            <a:xfrm>
              <a:off x="4479493" y="4617226"/>
              <a:ext cx="1620957" cy="307777"/>
            </a:xfrm>
            <a:prstGeom prst="rect">
              <a:avLst/>
            </a:prstGeom>
            <a:noFill/>
          </p:spPr>
          <p:txBody>
            <a:bodyPr wrap="none" rtlCol="0">
              <a:spAutoFit/>
            </a:bodyPr>
            <a:lstStyle/>
            <a:p>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（行业最高等级）</a:t>
              </a:r>
            </a:p>
          </p:txBody>
        </p:sp>
      </p:grpSp>
      <p:sp>
        <p:nvSpPr>
          <p:cNvPr id="31" name="文本框 30">
            <a:extLst>
              <a:ext uri="{FF2B5EF4-FFF2-40B4-BE49-F238E27FC236}">
                <a16:creationId xmlns:a16="http://schemas.microsoft.com/office/drawing/2014/main" id="{630BF5D8-BC3C-E5E7-FB46-E3B79E0C23E1}"/>
              </a:ext>
            </a:extLst>
          </p:cNvPr>
          <p:cNvSpPr txBox="1"/>
          <p:nvPr/>
        </p:nvSpPr>
        <p:spPr>
          <a:xfrm>
            <a:off x="7919440" y="4575830"/>
            <a:ext cx="2031325" cy="276999"/>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万得信息技术股份有限公司</a:t>
            </a:r>
          </a:p>
        </p:txBody>
      </p:sp>
      <p:grpSp>
        <p:nvGrpSpPr>
          <p:cNvPr id="56" name="组合 55">
            <a:extLst>
              <a:ext uri="{FF2B5EF4-FFF2-40B4-BE49-F238E27FC236}">
                <a16:creationId xmlns:a16="http://schemas.microsoft.com/office/drawing/2014/main" id="{7630779B-30D9-C7D3-9F7E-B38828959D7E}"/>
              </a:ext>
            </a:extLst>
          </p:cNvPr>
          <p:cNvGrpSpPr/>
          <p:nvPr/>
        </p:nvGrpSpPr>
        <p:grpSpPr>
          <a:xfrm>
            <a:off x="2381411" y="5127569"/>
            <a:ext cx="3512500" cy="614500"/>
            <a:chOff x="2218130" y="5057945"/>
            <a:chExt cx="3512500" cy="614500"/>
          </a:xfrm>
        </p:grpSpPr>
        <p:sp>
          <p:nvSpPr>
            <p:cNvPr id="32" name="文本框 31">
              <a:extLst>
                <a:ext uri="{FF2B5EF4-FFF2-40B4-BE49-F238E27FC236}">
                  <a16:creationId xmlns:a16="http://schemas.microsoft.com/office/drawing/2014/main" id="{732887E3-497C-ABFA-2DEA-FFE38A8543AC}"/>
                </a:ext>
              </a:extLst>
            </p:cNvPr>
            <p:cNvSpPr txBox="1"/>
            <p:nvPr/>
          </p:nvSpPr>
          <p:spPr>
            <a:xfrm>
              <a:off x="2218130" y="5057945"/>
              <a:ext cx="3512500" cy="587469"/>
            </a:xfrm>
            <a:prstGeom prst="rect">
              <a:avLst/>
            </a:prstGeom>
            <a:noFill/>
          </p:spPr>
          <p:txBody>
            <a:bodyPr wrap="none" rtlCol="0">
              <a:spAutoFit/>
            </a:bodyPr>
            <a:lstStyle/>
            <a:p>
              <a:pPr>
                <a:lnSpc>
                  <a:spcPct val="120000"/>
                </a:lnSpc>
              </a:pP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入选沪深</a:t>
              </a:r>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300</a:t>
              </a: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指数与上证</a:t>
              </a:r>
              <a:r>
                <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rPr>
                <a:t>180</a:t>
              </a: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指数样本股，</a:t>
              </a:r>
              <a:endParaRPr kumimoji="1" lang="en-US" altLang="zh-CN" sz="1400" dirty="0">
                <a:solidFill>
                  <a:schemeClr val="tx1">
                    <a:lumMod val="75000"/>
                    <a:lumOff val="25000"/>
                  </a:schemeClr>
                </a:solidFill>
                <a:latin typeface="Microsoft YaHei" panose="020B0503020204020204" pitchFamily="34" charset="-122"/>
                <a:ea typeface="Microsoft YaHei" panose="020B0503020204020204" pitchFamily="34" charset="-122"/>
              </a:endParaRPr>
            </a:p>
            <a:p>
              <a:pPr>
                <a:lnSpc>
                  <a:spcPct val="120000"/>
                </a:lnSpc>
              </a:pPr>
              <a:r>
                <a:rPr kumimoji="1" lang="zh-CN" altLang="en-US" sz="1400" dirty="0">
                  <a:solidFill>
                    <a:schemeClr val="tx1">
                      <a:lumMod val="75000"/>
                      <a:lumOff val="25000"/>
                    </a:schemeClr>
                  </a:solidFill>
                  <a:latin typeface="Microsoft YaHei" panose="020B0503020204020204" pitchFamily="34" charset="-122"/>
                  <a:ea typeface="Microsoft YaHei" panose="020B0503020204020204" pitchFamily="34" charset="-122"/>
                </a:rPr>
                <a:t>实现符合条件的可纳入主流指数</a:t>
              </a:r>
            </a:p>
          </p:txBody>
        </p:sp>
        <p:sp>
          <p:nvSpPr>
            <p:cNvPr id="33" name="文本框 32">
              <a:extLst>
                <a:ext uri="{FF2B5EF4-FFF2-40B4-BE49-F238E27FC236}">
                  <a16:creationId xmlns:a16="http://schemas.microsoft.com/office/drawing/2014/main" id="{81BC8804-EF29-BCD4-FAA3-11991107DADC}"/>
                </a:ext>
              </a:extLst>
            </p:cNvPr>
            <p:cNvSpPr txBox="1"/>
            <p:nvPr/>
          </p:nvSpPr>
          <p:spPr>
            <a:xfrm>
              <a:off x="4740502" y="5242071"/>
              <a:ext cx="954107" cy="430374"/>
            </a:xfrm>
            <a:prstGeom prst="rect">
              <a:avLst/>
            </a:prstGeom>
            <a:noFill/>
          </p:spPr>
          <p:txBody>
            <a:bodyPr wrap="none" rtlCol="0">
              <a:spAutoFit/>
            </a:bodyPr>
            <a:lstStyle/>
            <a:p>
              <a:pPr>
                <a:lnSpc>
                  <a:spcPct val="120000"/>
                </a:lnSpc>
              </a:pPr>
              <a:r>
                <a:rPr kumimoji="1" lang="zh-CN" altLang="en-US" sz="2000" b="1" dirty="0">
                  <a:solidFill>
                    <a:srgbClr val="FEAA10"/>
                  </a:solidFill>
                  <a:latin typeface="Microsoft YaHei" panose="020B0503020204020204" pitchFamily="34" charset="-122"/>
                  <a:ea typeface="Microsoft YaHei" panose="020B0503020204020204" pitchFamily="34" charset="-122"/>
                </a:rPr>
                <a:t>全覆盖</a:t>
              </a:r>
            </a:p>
          </p:txBody>
        </p:sp>
      </p:grpSp>
      <p:sp>
        <p:nvSpPr>
          <p:cNvPr id="34" name="文本框 33">
            <a:extLst>
              <a:ext uri="{FF2B5EF4-FFF2-40B4-BE49-F238E27FC236}">
                <a16:creationId xmlns:a16="http://schemas.microsoft.com/office/drawing/2014/main" id="{11F550F4-3C64-D7C7-635A-ADC8778A27DD}"/>
              </a:ext>
            </a:extLst>
          </p:cNvPr>
          <p:cNvSpPr txBox="1"/>
          <p:nvPr/>
        </p:nvSpPr>
        <p:spPr>
          <a:xfrm>
            <a:off x="7149998" y="5171366"/>
            <a:ext cx="2800767" cy="276999"/>
          </a:xfrm>
          <a:prstGeom prst="rect">
            <a:avLst/>
          </a:prstGeom>
          <a:noFill/>
        </p:spPr>
        <p:txBody>
          <a:bodyPr wrap="none" rtlCol="0">
            <a:spAutoFit/>
          </a:bodyPr>
          <a:lstStyle/>
          <a:p>
            <a:pPr algn="r"/>
            <a:r>
              <a:rPr kumimoji="1" lang="zh-CN" altLang="en-US" sz="1200" dirty="0">
                <a:solidFill>
                  <a:schemeClr val="bg1"/>
                </a:solidFill>
                <a:latin typeface="Microsoft YaHei" panose="020B0503020204020204" pitchFamily="34" charset="-122"/>
                <a:ea typeface="Microsoft YaHei" panose="020B0503020204020204" pitchFamily="34" charset="-122"/>
              </a:rPr>
              <a:t>上海证券交易所、中证指数有限公司等</a:t>
            </a:r>
          </a:p>
        </p:txBody>
      </p:sp>
    </p:spTree>
    <p:extLst>
      <p:ext uri="{BB962C8B-B14F-4D97-AF65-F5344CB8AC3E}">
        <p14:creationId xmlns:p14="http://schemas.microsoft.com/office/powerpoint/2010/main" val="1444903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556C81C5-4321-FCD8-17D0-83792AE78938}"/>
              </a:ext>
            </a:extLst>
          </p:cNvPr>
          <p:cNvPicPr>
            <a:picLocks/>
          </p:cNvPicPr>
          <p:nvPr/>
        </p:nvPicPr>
        <p:blipFill>
          <a:blip r:embed="rId2" cstate="screen">
            <a:extLst>
              <a:ext uri="{28A0092B-C50C-407E-A947-70E740481C1C}">
                <a14:useLocalDpi xmlns:a14="http://schemas.microsoft.com/office/drawing/2010/main"/>
              </a:ext>
            </a:extLst>
          </a:blip>
          <a:srcRect/>
          <a:stretch/>
        </p:blipFill>
        <p:spPr>
          <a:xfrm>
            <a:off x="2" y="-21594"/>
            <a:ext cx="12194250" cy="6912000"/>
          </a:xfrm>
          <a:prstGeom prst="rect">
            <a:avLst/>
          </a:prstGeom>
        </p:spPr>
      </p:pic>
      <p:grpSp>
        <p:nvGrpSpPr>
          <p:cNvPr id="38" name="组合 37">
            <a:extLst>
              <a:ext uri="{FF2B5EF4-FFF2-40B4-BE49-F238E27FC236}">
                <a16:creationId xmlns:a16="http://schemas.microsoft.com/office/drawing/2014/main" id="{F2181A1D-BE73-87D2-40FB-73F1FCFF2ADD}"/>
              </a:ext>
            </a:extLst>
          </p:cNvPr>
          <p:cNvGrpSpPr/>
          <p:nvPr/>
        </p:nvGrpSpPr>
        <p:grpSpPr>
          <a:xfrm>
            <a:off x="4713685" y="777283"/>
            <a:ext cx="64815" cy="284192"/>
            <a:chOff x="3708399" y="777283"/>
            <a:chExt cx="64815" cy="284192"/>
          </a:xfrm>
        </p:grpSpPr>
        <p:sp>
          <p:nvSpPr>
            <p:cNvPr id="39" name="矩形 38">
              <a:extLst>
                <a:ext uri="{FF2B5EF4-FFF2-40B4-BE49-F238E27FC236}">
                  <a16:creationId xmlns:a16="http://schemas.microsoft.com/office/drawing/2014/main" id="{BE7BD1A5-2A22-5F18-4BB5-64F242781AB5}"/>
                </a:ext>
              </a:extLst>
            </p:cNvPr>
            <p:cNvSpPr/>
            <p:nvPr/>
          </p:nvSpPr>
          <p:spPr>
            <a:xfrm>
              <a:off x="3708401" y="777283"/>
              <a:ext cx="64813" cy="124417"/>
            </a:xfrm>
            <a:prstGeom prst="rect">
              <a:avLst/>
            </a:prstGeom>
            <a:gradFill>
              <a:gsLst>
                <a:gs pos="82000">
                  <a:schemeClr val="bg1">
                    <a:alpha val="0"/>
                  </a:schemeClr>
                </a:gs>
                <a:gs pos="15000">
                  <a:schemeClr val="accent4">
                    <a:lumMod val="60000"/>
                    <a:lumOff val="4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矩形 39">
              <a:extLst>
                <a:ext uri="{FF2B5EF4-FFF2-40B4-BE49-F238E27FC236}">
                  <a16:creationId xmlns:a16="http://schemas.microsoft.com/office/drawing/2014/main" id="{6B3A11CB-B316-34EA-5ECB-2E14EE4EBC3B}"/>
                </a:ext>
              </a:extLst>
            </p:cNvPr>
            <p:cNvSpPr/>
            <p:nvPr/>
          </p:nvSpPr>
          <p:spPr>
            <a:xfrm rot="10800000">
              <a:off x="3708399" y="869948"/>
              <a:ext cx="64813" cy="191527"/>
            </a:xfrm>
            <a:prstGeom prst="rect">
              <a:avLst/>
            </a:prstGeom>
            <a:gradFill>
              <a:gsLst>
                <a:gs pos="85000">
                  <a:schemeClr val="bg1">
                    <a:alpha val="0"/>
                  </a:schemeClr>
                </a:gs>
                <a:gs pos="15000">
                  <a:schemeClr val="accent5">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41" name="文本框 40">
            <a:extLst>
              <a:ext uri="{FF2B5EF4-FFF2-40B4-BE49-F238E27FC236}">
                <a16:creationId xmlns:a16="http://schemas.microsoft.com/office/drawing/2014/main" id="{6984935B-9C01-8941-818F-9F22D0BD63B7}"/>
              </a:ext>
            </a:extLst>
          </p:cNvPr>
          <p:cNvSpPr txBox="1"/>
          <p:nvPr/>
        </p:nvSpPr>
        <p:spPr>
          <a:xfrm>
            <a:off x="4778500" y="696912"/>
            <a:ext cx="1787525" cy="460375"/>
          </a:xfrm>
          <a:prstGeom prst="rect">
            <a:avLst/>
          </a:prstGeom>
          <a:noFill/>
        </p:spPr>
        <p:txBody>
          <a:bodyPr wrap="square" rtlCol="0">
            <a:spAutoFit/>
          </a:bodyPr>
          <a:lstStyle/>
          <a:p>
            <a:r>
              <a:rPr lang="en" altLang="zh-CN" sz="2400" b="1" dirty="0">
                <a:solidFill>
                  <a:srgbClr val="1462A7"/>
                </a:solidFill>
                <a:latin typeface="微软雅黑" panose="020B0503020204020204" charset="-122"/>
                <a:ea typeface="微软雅黑" panose="020B0503020204020204" charset="-122"/>
              </a:rPr>
              <a:t>ESG</a:t>
            </a:r>
            <a:r>
              <a:rPr lang="zh-CN" altLang="en-US" sz="2400" b="1" dirty="0">
                <a:solidFill>
                  <a:srgbClr val="1462A7"/>
                </a:solidFill>
                <a:latin typeface="微软雅黑" panose="020B0503020204020204" charset="-122"/>
                <a:ea typeface="微软雅黑" panose="020B0503020204020204" charset="-122"/>
              </a:rPr>
              <a:t>管理</a:t>
            </a:r>
          </a:p>
        </p:txBody>
      </p:sp>
      <p:sp>
        <p:nvSpPr>
          <p:cNvPr id="42" name="文本框 41">
            <a:extLst>
              <a:ext uri="{FF2B5EF4-FFF2-40B4-BE49-F238E27FC236}">
                <a16:creationId xmlns:a16="http://schemas.microsoft.com/office/drawing/2014/main" id="{B7FFD8B9-ABD2-359B-8F47-7EC19A35F5F1}"/>
              </a:ext>
            </a:extLst>
          </p:cNvPr>
          <p:cNvSpPr txBox="1"/>
          <p:nvPr/>
        </p:nvSpPr>
        <p:spPr>
          <a:xfrm>
            <a:off x="4627841" y="1418384"/>
            <a:ext cx="6617185" cy="4491679"/>
          </a:xfrm>
          <a:prstGeom prst="rect">
            <a:avLst/>
          </a:prstGeom>
          <a:noFill/>
        </p:spPr>
        <p:txBody>
          <a:bodyPr wrap="square" numCol="1"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上海农商银行将企业社会责任和</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融入经营管理实践，积极推进可持续发展，构建长期核心竞争力。</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完善</a:t>
            </a:r>
            <a:r>
              <a:rPr lang="en" altLang="zh-CN"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ESG</a:t>
            </a: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顶层设计，健全治理架构。</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建立三层</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治理架构，在董事会层面设立战略、三农与可持续发展（</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 sz="1200" dirty="0">
                <a:solidFill>
                  <a:srgbClr val="585758"/>
                </a:solidFill>
                <a:latin typeface="微软雅黑" panose="020B0503020204020204" charset="-122"/>
                <a:ea typeface="微软雅黑" panose="020B0503020204020204" charset="-122"/>
                <a:cs typeface="微软雅黑" panose="020B0503020204020204" charset="-122"/>
              </a:rPr>
              <a:t>）</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委员会，全面领导、统筹协调可持续发展推进工作。在管理层面成立</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工作领导小组，具体负责</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相关工作的日常运转。</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树立</a:t>
            </a:r>
            <a:r>
              <a:rPr lang="en" altLang="zh-CN"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ESG</a:t>
            </a: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责任目标，推动战略落地。</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将</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理念融入发展战略，提出打造“长三角区域</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管理的标杆银行”目标，将</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融入各层级战略</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OKR</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任务并进行责任传递，支撑战略落地见效。</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重视</a:t>
            </a:r>
            <a:r>
              <a:rPr lang="en" altLang="zh-CN"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ESG</a:t>
            </a: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议题管理，凸显自身特色。</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强化</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议题重要性评估，打造“乡村振兴”“科技金融”和“金融赋能社会治理”三个特色议题，不断创新产品与服务，为客户创造特色价值。</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拓展</a:t>
            </a:r>
            <a:r>
              <a:rPr lang="en" altLang="zh-CN"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ESG</a:t>
            </a:r>
            <a:r>
              <a:rPr lang="zh-CN" altLang="en-US" sz="1200" b="1" dirty="0">
                <a:solidFill>
                  <a:srgbClr val="035AA1"/>
                </a:solidFill>
                <a:latin typeface="Microsoft YaHei" panose="020B0503020204020204" pitchFamily="34" charset="-122"/>
                <a:ea typeface="Microsoft YaHei" panose="020B0503020204020204" pitchFamily="34" charset="-122"/>
                <a:cs typeface="微软雅黑" panose="020B0503020204020204" charset="-122"/>
              </a:rPr>
              <a:t>信息披露，提升市场认可。</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建立</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信息披露标准流程，利用年度</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报告、专项报告、官方网站专栏等多渠道，详尽披露</a:t>
            </a:r>
            <a:r>
              <a:rPr lang="en" altLang="zh-CN" sz="1200" dirty="0">
                <a:solidFill>
                  <a:srgbClr val="585758"/>
                </a:solidFill>
                <a:latin typeface="微软雅黑" panose="020B0503020204020204" charset="-122"/>
                <a:ea typeface="微软雅黑" panose="020B0503020204020204" charset="-122"/>
                <a:cs typeface="微软雅黑" panose="020B0503020204020204" charset="-122"/>
              </a:rPr>
              <a:t>ESG</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相关的定量数据、主要做法和成功经验，及时传递和展示良好的负责任形象。</a:t>
            </a:r>
          </a:p>
        </p:txBody>
      </p:sp>
    </p:spTree>
    <p:extLst>
      <p:ext uri="{BB962C8B-B14F-4D97-AF65-F5344CB8AC3E}">
        <p14:creationId xmlns:p14="http://schemas.microsoft.com/office/powerpoint/2010/main" val="2882040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D0126D03-872D-477D-EABC-61097C2545E4}"/>
              </a:ext>
            </a:extLst>
          </p:cNvPr>
          <p:cNvPicPr>
            <a:picLocks noChangeAspect="1"/>
          </p:cNvPicPr>
          <p:nvPr/>
        </p:nvPicPr>
        <p:blipFill>
          <a:blip r:embed="rId3"/>
          <a:stretch>
            <a:fillRect/>
          </a:stretch>
        </p:blipFill>
        <p:spPr>
          <a:xfrm>
            <a:off x="-1206133" y="0"/>
            <a:ext cx="13469080" cy="6858000"/>
          </a:xfrm>
          <a:prstGeom prst="rect">
            <a:avLst/>
          </a:prstGeom>
        </p:spPr>
      </p:pic>
      <p:sp>
        <p:nvSpPr>
          <p:cNvPr id="12" name="矩形 11">
            <a:extLst>
              <a:ext uri="{FF2B5EF4-FFF2-40B4-BE49-F238E27FC236}">
                <a16:creationId xmlns:a16="http://schemas.microsoft.com/office/drawing/2014/main" id="{A6DF503E-AB52-EBB4-22E6-D129F4A4CAE3}"/>
              </a:ext>
            </a:extLst>
          </p:cNvPr>
          <p:cNvSpPr/>
          <p:nvPr/>
        </p:nvSpPr>
        <p:spPr>
          <a:xfrm>
            <a:off x="0" y="714251"/>
            <a:ext cx="11003797" cy="4968310"/>
          </a:xfrm>
          <a:prstGeom prst="rect">
            <a:avLst/>
          </a:prstGeom>
          <a:gradFill flip="none" rotWithShape="1">
            <a:gsLst>
              <a:gs pos="0">
                <a:srgbClr val="005EAD"/>
              </a:gs>
              <a:gs pos="60000">
                <a:srgbClr val="006AC3"/>
              </a:gs>
              <a:gs pos="88000">
                <a:schemeClr val="bg1">
                  <a:alpha val="0"/>
                </a:schemeClr>
              </a:gs>
              <a:gs pos="32000">
                <a:srgbClr val="1A69B8"/>
              </a:gs>
            </a:gsLst>
            <a:lin ang="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0" name="文本框 9">
            <a:extLst>
              <a:ext uri="{FF2B5EF4-FFF2-40B4-BE49-F238E27FC236}">
                <a16:creationId xmlns:a16="http://schemas.microsoft.com/office/drawing/2014/main" id="{E87E7409-A828-50B0-1D54-F89CB20C86B6}"/>
              </a:ext>
            </a:extLst>
          </p:cNvPr>
          <p:cNvSpPr txBox="1"/>
          <p:nvPr/>
        </p:nvSpPr>
        <p:spPr>
          <a:xfrm>
            <a:off x="914400" y="2058489"/>
            <a:ext cx="7508929" cy="3106684"/>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长江联合金融租赁有限公司（简称“长江金租”）是上海农商银行集团化布局长三角业务的“桥头堡”，成立于</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2015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6</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月，是国内首批为贯彻落实国务院国有企业混合所有制改革精神、全面推行市场化经营机制而成立的银行系金融租赁公司。截至</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2025</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年末，服务企业客户超</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2200</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家，其中中小企业客户占比超过</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80%</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，长三角地区累计新增投放占比近</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60%</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，连续</a:t>
            </a:r>
            <a:r>
              <a:rPr lang="en-US" altLang="zh-CN" sz="1200" dirty="0">
                <a:solidFill>
                  <a:schemeClr val="bg1"/>
                </a:solidFill>
                <a:latin typeface="微软雅黑" panose="020B0503020204020204" charset="-122"/>
                <a:ea typeface="微软雅黑" panose="020B0503020204020204" charset="-122"/>
                <a:cs typeface="微软雅黑" panose="020B0503020204020204" charset="-122"/>
              </a:rPr>
              <a:t>7</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年获</a:t>
            </a:r>
            <a:r>
              <a:rPr lang="en" altLang="zh-CN" sz="1200" dirty="0">
                <a:solidFill>
                  <a:schemeClr val="bg1"/>
                </a:solidFill>
                <a:latin typeface="微软雅黑" panose="020B0503020204020204" charset="-122"/>
                <a:ea typeface="微软雅黑" panose="020B0503020204020204" charset="-122"/>
                <a:cs typeface="微软雅黑" panose="020B0503020204020204" charset="-122"/>
              </a:rPr>
              <a:t>AAA</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主体信用评级。</a:t>
            </a:r>
            <a:endParaRPr lang="en-US" altLang="zh-CN" sz="1200" dirty="0">
              <a:solidFill>
                <a:schemeClr val="bg1"/>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endParaRPr lang="zh-CN" altLang="en-US" sz="1200" dirty="0">
              <a:solidFill>
                <a:schemeClr val="bg1"/>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长江金租践行集团</a:t>
            </a:r>
            <a:r>
              <a:rPr lang="en" altLang="zh-CN" sz="1200" dirty="0">
                <a:solidFill>
                  <a:schemeClr val="bg1"/>
                </a:solidFill>
                <a:latin typeface="微软雅黑" panose="020B0503020204020204" charset="-122"/>
                <a:ea typeface="微软雅黑" panose="020B0503020204020204" charset="-122"/>
                <a:cs typeface="微软雅黑" panose="020B0503020204020204" charset="-122"/>
              </a:rPr>
              <a:t>ONE SHRCB</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理念，深化银租联动、产融协同，支持科创升级、绿色发展与民营经济壮大：</a:t>
            </a:r>
            <a:r>
              <a:rPr lang="zh-CN" altLang="en-US" sz="1200" b="1" dirty="0">
                <a:solidFill>
                  <a:schemeClr val="bg1"/>
                </a:solidFill>
                <a:latin typeface="微软雅黑" panose="020B0503020204020204" charset="-122"/>
                <a:ea typeface="微软雅黑" panose="020B0503020204020204" charset="-122"/>
                <a:cs typeface="微软雅黑" panose="020B0503020204020204" charset="-122"/>
              </a:rPr>
              <a:t>践行“做小做散”打通助农惠农“新渠道”</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，创新推出“鑫租”系列产品，落地金租行业上海首单生物性资产融资租赁项目；</a:t>
            </a:r>
            <a:r>
              <a:rPr lang="zh-CN" altLang="en-US" sz="1200" b="1" dirty="0">
                <a:solidFill>
                  <a:schemeClr val="bg1"/>
                </a:solidFill>
                <a:latin typeface="微软雅黑" panose="020B0503020204020204" charset="-122"/>
                <a:ea typeface="微软雅黑" panose="020B0503020204020204" charset="-122"/>
                <a:cs typeface="微软雅黑" panose="020B0503020204020204" charset="-122"/>
              </a:rPr>
              <a:t>服务节能环保、清洁生产、清洁能源、生态环境、基础设施绿色升级、绿色服务等绿色低碳核心产业</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，落地全国“首单”飞轮储能融资租赁项目，通过支持新能源无人驾驶重卡技术走出去，助力“一带一路”沿线国家绿色港口建设；</a:t>
            </a:r>
            <a:r>
              <a:rPr lang="zh-CN" altLang="en-US" sz="1200" b="1" dirty="0">
                <a:solidFill>
                  <a:schemeClr val="bg1"/>
                </a:solidFill>
                <a:latin typeface="微软雅黑" panose="020B0503020204020204" charset="-122"/>
                <a:ea typeface="微软雅黑" panose="020B0503020204020204" charset="-122"/>
                <a:cs typeface="微软雅黑" panose="020B0503020204020204" charset="-122"/>
              </a:rPr>
              <a:t>坚持“投早投硬”持续加大对战略性新兴产业重点企业支持</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，创新“鑫质租”产品，落地全国首单</a:t>
            </a:r>
            <a:r>
              <a:rPr lang="en" altLang="zh-CN" sz="1200" dirty="0">
                <a:solidFill>
                  <a:schemeClr val="bg1"/>
                </a:solidFill>
                <a:latin typeface="微软雅黑" panose="020B0503020204020204" charset="-122"/>
                <a:ea typeface="微软雅黑" panose="020B0503020204020204" charset="-122"/>
                <a:cs typeface="微软雅黑" panose="020B0503020204020204" charset="-122"/>
              </a:rPr>
              <a:t>SPV</a:t>
            </a:r>
            <a:r>
              <a:rPr lang="zh-CN" altLang="en-US" sz="1200" dirty="0">
                <a:solidFill>
                  <a:schemeClr val="bg1"/>
                </a:solidFill>
                <a:latin typeface="微软雅黑" panose="020B0503020204020204" charset="-122"/>
                <a:ea typeface="微软雅黑" panose="020B0503020204020204" charset="-122"/>
                <a:cs typeface="微软雅黑" panose="020B0503020204020204" charset="-122"/>
              </a:rPr>
              <a:t>智能制造融资租赁项目、业内首单算力中心设备联合直租项目。</a:t>
            </a:r>
          </a:p>
        </p:txBody>
      </p:sp>
      <p:sp>
        <p:nvSpPr>
          <p:cNvPr id="2" name="矩形 1">
            <a:extLst>
              <a:ext uri="{FF2B5EF4-FFF2-40B4-BE49-F238E27FC236}">
                <a16:creationId xmlns:a16="http://schemas.microsoft.com/office/drawing/2014/main" id="{2FBCD9A7-E923-0347-B074-EF1F5F4D0A87}"/>
              </a:ext>
            </a:extLst>
          </p:cNvPr>
          <p:cNvSpPr/>
          <p:nvPr/>
        </p:nvSpPr>
        <p:spPr>
          <a:xfrm>
            <a:off x="1007390" y="1529733"/>
            <a:ext cx="5400000" cy="414583"/>
          </a:xfrm>
          <a:prstGeom prst="rect">
            <a:avLst/>
          </a:prstGeom>
          <a:gradFill>
            <a:gsLst>
              <a:gs pos="2000">
                <a:srgbClr val="FFC000"/>
              </a:gs>
              <a:gs pos="40000">
                <a:srgbClr val="FFC000"/>
              </a:gs>
              <a:gs pos="99000">
                <a:srgbClr val="FFC000">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文本框 2">
            <a:extLst>
              <a:ext uri="{FF2B5EF4-FFF2-40B4-BE49-F238E27FC236}">
                <a16:creationId xmlns:a16="http://schemas.microsoft.com/office/drawing/2014/main" id="{8B7D6D4D-B1BC-B97F-7B55-A0D3E84B5B55}"/>
              </a:ext>
            </a:extLst>
          </p:cNvPr>
          <p:cNvSpPr txBox="1"/>
          <p:nvPr/>
        </p:nvSpPr>
        <p:spPr>
          <a:xfrm>
            <a:off x="1116442" y="1568800"/>
            <a:ext cx="2646878" cy="338554"/>
          </a:xfrm>
          <a:prstGeom prst="rect">
            <a:avLst/>
          </a:prstGeom>
          <a:noFill/>
        </p:spPr>
        <p:txBody>
          <a:bodyPr wrap="none" rtlCol="0">
            <a:spAutoFit/>
          </a:bodyPr>
          <a:lstStyle/>
          <a:p>
            <a:r>
              <a:rPr kumimoji="1" lang="zh-CN" altLang="en-US" sz="1600" b="1" dirty="0">
                <a:solidFill>
                  <a:schemeClr val="bg1"/>
                </a:solidFill>
                <a:latin typeface="Microsoft YaHei" panose="020B0503020204020204" pitchFamily="34" charset="-122"/>
                <a:ea typeface="Microsoft YaHei" panose="020B0503020204020204" pitchFamily="34" charset="-122"/>
              </a:rPr>
              <a:t>长江联合金融租赁有限公司</a:t>
            </a:r>
          </a:p>
        </p:txBody>
      </p:sp>
      <p:sp>
        <p:nvSpPr>
          <p:cNvPr id="25" name="圆角矩形 24">
            <a:extLst>
              <a:ext uri="{FF2B5EF4-FFF2-40B4-BE49-F238E27FC236}">
                <a16:creationId xmlns:a16="http://schemas.microsoft.com/office/drawing/2014/main" id="{5DCDFE56-8045-57D3-05B5-721048DE5930}"/>
              </a:ext>
            </a:extLst>
          </p:cNvPr>
          <p:cNvSpPr/>
          <p:nvPr/>
        </p:nvSpPr>
        <p:spPr>
          <a:xfrm>
            <a:off x="808739" y="5435201"/>
            <a:ext cx="4135220" cy="879743"/>
          </a:xfrm>
          <a:prstGeom prst="roundRect">
            <a:avLst>
              <a:gd name="adj" fmla="val 50000"/>
            </a:avLst>
          </a:prstGeom>
          <a:gradFill flip="none" rotWithShape="1">
            <a:gsLst>
              <a:gs pos="12000">
                <a:schemeClr val="bg1">
                  <a:alpha val="0"/>
                </a:schemeClr>
              </a:gs>
              <a:gs pos="70000">
                <a:schemeClr val="accent4">
                  <a:lumMod val="60000"/>
                  <a:lumOff val="4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28" name="组合 27">
            <a:extLst>
              <a:ext uri="{FF2B5EF4-FFF2-40B4-BE49-F238E27FC236}">
                <a16:creationId xmlns:a16="http://schemas.microsoft.com/office/drawing/2014/main" id="{F928B7AA-4EDA-2D76-A0DF-7FAF8571AD4A}"/>
              </a:ext>
            </a:extLst>
          </p:cNvPr>
          <p:cNvGrpSpPr/>
          <p:nvPr/>
        </p:nvGrpSpPr>
        <p:grpSpPr>
          <a:xfrm>
            <a:off x="1623697" y="5515712"/>
            <a:ext cx="1603886" cy="628038"/>
            <a:chOff x="1730420" y="1048742"/>
            <a:chExt cx="1603886" cy="628038"/>
          </a:xfrm>
        </p:grpSpPr>
        <p:sp>
          <p:nvSpPr>
            <p:cNvPr id="30" name="文本框 29">
              <a:extLst>
                <a:ext uri="{FF2B5EF4-FFF2-40B4-BE49-F238E27FC236}">
                  <a16:creationId xmlns:a16="http://schemas.microsoft.com/office/drawing/2014/main" id="{6B120F49-68D7-B7A1-5047-BD9372D47401}"/>
                </a:ext>
              </a:extLst>
            </p:cNvPr>
            <p:cNvSpPr txBox="1"/>
            <p:nvPr/>
          </p:nvSpPr>
          <p:spPr>
            <a:xfrm>
              <a:off x="1730420" y="1430559"/>
              <a:ext cx="954107" cy="246221"/>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服务企业客户</a:t>
              </a:r>
            </a:p>
          </p:txBody>
        </p:sp>
        <p:sp>
          <p:nvSpPr>
            <p:cNvPr id="31" name="文本框 30">
              <a:extLst>
                <a:ext uri="{FF2B5EF4-FFF2-40B4-BE49-F238E27FC236}">
                  <a16:creationId xmlns:a16="http://schemas.microsoft.com/office/drawing/2014/main" id="{5123511E-265C-4744-160A-C08C3D629B5B}"/>
                </a:ext>
              </a:extLst>
            </p:cNvPr>
            <p:cNvSpPr txBox="1"/>
            <p:nvPr/>
          </p:nvSpPr>
          <p:spPr>
            <a:xfrm>
              <a:off x="2024273" y="1048742"/>
              <a:ext cx="941283" cy="461665"/>
            </a:xfrm>
            <a:prstGeom prst="rect">
              <a:avLst/>
            </a:prstGeom>
            <a:noFill/>
          </p:spPr>
          <p:txBody>
            <a:bodyPr wrap="none" rtlCol="0">
              <a:spAutoFit/>
            </a:bodyPr>
            <a:lstStyle/>
            <a:p>
              <a:r>
                <a:rPr kumimoji="1" lang="en-US" altLang="zh-CN" sz="2400" b="1" dirty="0">
                  <a:solidFill>
                    <a:schemeClr val="accent1">
                      <a:lumMod val="75000"/>
                    </a:schemeClr>
                  </a:solidFill>
                  <a:latin typeface="Microsoft YaHei" panose="020B0503020204020204" pitchFamily="34" charset="-122"/>
                  <a:ea typeface="Microsoft YaHei" panose="020B0503020204020204" pitchFamily="34" charset="-122"/>
                </a:rPr>
                <a:t>2200</a:t>
              </a:r>
              <a:endParaRPr kumimoji="1" lang="zh-CN" altLang="en-US" sz="24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32" name="文本框 31">
              <a:extLst>
                <a:ext uri="{FF2B5EF4-FFF2-40B4-BE49-F238E27FC236}">
                  <a16:creationId xmlns:a16="http://schemas.microsoft.com/office/drawing/2014/main" id="{2E6DBECB-1006-DCC6-7702-996FC563575B}"/>
                </a:ext>
              </a:extLst>
            </p:cNvPr>
            <p:cNvSpPr txBox="1"/>
            <p:nvPr/>
          </p:nvSpPr>
          <p:spPr>
            <a:xfrm flipH="1">
              <a:off x="2805734" y="1219824"/>
              <a:ext cx="528572" cy="246221"/>
            </a:xfrm>
            <a:prstGeom prst="rect">
              <a:avLst/>
            </a:prstGeom>
            <a:noFill/>
          </p:spPr>
          <p:txBody>
            <a:bodyPr wrap="squar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家</a:t>
              </a:r>
            </a:p>
          </p:txBody>
        </p:sp>
        <p:sp>
          <p:nvSpPr>
            <p:cNvPr id="33" name="文本框 32">
              <a:extLst>
                <a:ext uri="{FF2B5EF4-FFF2-40B4-BE49-F238E27FC236}">
                  <a16:creationId xmlns:a16="http://schemas.microsoft.com/office/drawing/2014/main" id="{A47B4F25-6ECE-EF53-2268-FCCD2D696A54}"/>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超过</a:t>
              </a:r>
            </a:p>
          </p:txBody>
        </p:sp>
      </p:grpSp>
      <p:cxnSp>
        <p:nvCxnSpPr>
          <p:cNvPr id="29" name="直线连接符 28">
            <a:extLst>
              <a:ext uri="{FF2B5EF4-FFF2-40B4-BE49-F238E27FC236}">
                <a16:creationId xmlns:a16="http://schemas.microsoft.com/office/drawing/2014/main" id="{AAA248DD-34AC-A198-B5F9-D7323EF294D5}"/>
              </a:ext>
            </a:extLst>
          </p:cNvPr>
          <p:cNvCxnSpPr>
            <a:cxnSpLocks/>
          </p:cNvCxnSpPr>
          <p:nvPr/>
        </p:nvCxnSpPr>
        <p:spPr>
          <a:xfrm>
            <a:off x="1720253" y="5897529"/>
            <a:ext cx="135419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8" name="组合 37">
            <a:extLst>
              <a:ext uri="{FF2B5EF4-FFF2-40B4-BE49-F238E27FC236}">
                <a16:creationId xmlns:a16="http://schemas.microsoft.com/office/drawing/2014/main" id="{35E579D3-1279-F407-D174-6A06759B70D4}"/>
              </a:ext>
            </a:extLst>
          </p:cNvPr>
          <p:cNvGrpSpPr/>
          <p:nvPr/>
        </p:nvGrpSpPr>
        <p:grpSpPr>
          <a:xfrm>
            <a:off x="3763320" y="5435201"/>
            <a:ext cx="4135220" cy="879743"/>
            <a:chOff x="808739" y="5435201"/>
            <a:chExt cx="4135220" cy="879743"/>
          </a:xfrm>
        </p:grpSpPr>
        <p:sp>
          <p:nvSpPr>
            <p:cNvPr id="39" name="圆角矩形 38">
              <a:extLst>
                <a:ext uri="{FF2B5EF4-FFF2-40B4-BE49-F238E27FC236}">
                  <a16:creationId xmlns:a16="http://schemas.microsoft.com/office/drawing/2014/main" id="{1AE953E8-8671-DE6F-2E1B-ACCD12E815FE}"/>
                </a:ext>
              </a:extLst>
            </p:cNvPr>
            <p:cNvSpPr/>
            <p:nvPr/>
          </p:nvSpPr>
          <p:spPr>
            <a:xfrm>
              <a:off x="808739" y="5435201"/>
              <a:ext cx="4135220" cy="879743"/>
            </a:xfrm>
            <a:prstGeom prst="roundRect">
              <a:avLst>
                <a:gd name="adj" fmla="val 50000"/>
              </a:avLst>
            </a:prstGeom>
            <a:gradFill flip="none" rotWithShape="1">
              <a:gsLst>
                <a:gs pos="12000">
                  <a:schemeClr val="bg1">
                    <a:alpha val="0"/>
                  </a:schemeClr>
                </a:gs>
                <a:gs pos="70000">
                  <a:schemeClr val="accent4">
                    <a:lumMod val="60000"/>
                    <a:lumOff val="4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0" name="组合 39">
              <a:extLst>
                <a:ext uri="{FF2B5EF4-FFF2-40B4-BE49-F238E27FC236}">
                  <a16:creationId xmlns:a16="http://schemas.microsoft.com/office/drawing/2014/main" id="{E5D7BD69-7567-4FC7-3442-F4B96CAD91F8}"/>
                </a:ext>
              </a:extLst>
            </p:cNvPr>
            <p:cNvGrpSpPr/>
            <p:nvPr/>
          </p:nvGrpSpPr>
          <p:grpSpPr>
            <a:xfrm>
              <a:off x="1628378" y="5515712"/>
              <a:ext cx="1859404" cy="628038"/>
              <a:chOff x="5581389" y="5793911"/>
              <a:chExt cx="1859404" cy="628038"/>
            </a:xfrm>
          </p:grpSpPr>
          <p:grpSp>
            <p:nvGrpSpPr>
              <p:cNvPr id="43" name="组合 42">
                <a:extLst>
                  <a:ext uri="{FF2B5EF4-FFF2-40B4-BE49-F238E27FC236}">
                    <a16:creationId xmlns:a16="http://schemas.microsoft.com/office/drawing/2014/main" id="{3C445B3E-693F-FDDD-C3A0-FC6B812F37D1}"/>
                  </a:ext>
                </a:extLst>
              </p:cNvPr>
              <p:cNvGrpSpPr/>
              <p:nvPr/>
            </p:nvGrpSpPr>
            <p:grpSpPr>
              <a:xfrm>
                <a:off x="5581389" y="5793911"/>
                <a:ext cx="1859404" cy="628038"/>
                <a:chOff x="1735101" y="1048742"/>
                <a:chExt cx="1859404" cy="628038"/>
              </a:xfrm>
            </p:grpSpPr>
            <p:sp>
              <p:nvSpPr>
                <p:cNvPr id="45" name="文本框 44">
                  <a:extLst>
                    <a:ext uri="{FF2B5EF4-FFF2-40B4-BE49-F238E27FC236}">
                      <a16:creationId xmlns:a16="http://schemas.microsoft.com/office/drawing/2014/main" id="{05A86FC9-F8A6-2013-908D-CEA648EDBF87}"/>
                    </a:ext>
                  </a:extLst>
                </p:cNvPr>
                <p:cNvSpPr txBox="1"/>
                <p:nvPr/>
              </p:nvSpPr>
              <p:spPr>
                <a:xfrm>
                  <a:off x="1742716" y="1430559"/>
                  <a:ext cx="1851789" cy="246221"/>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长三角地区累计新增投放占比</a:t>
                  </a:r>
                </a:p>
              </p:txBody>
            </p:sp>
            <p:sp>
              <p:nvSpPr>
                <p:cNvPr id="46" name="文本框 45">
                  <a:extLst>
                    <a:ext uri="{FF2B5EF4-FFF2-40B4-BE49-F238E27FC236}">
                      <a16:creationId xmlns:a16="http://schemas.microsoft.com/office/drawing/2014/main" id="{EDF2BAB4-ED4C-F43F-3807-C41FDF706203}"/>
                    </a:ext>
                  </a:extLst>
                </p:cNvPr>
                <p:cNvSpPr txBox="1"/>
                <p:nvPr/>
              </p:nvSpPr>
              <p:spPr>
                <a:xfrm>
                  <a:off x="1884393" y="1048742"/>
                  <a:ext cx="562975" cy="461665"/>
                </a:xfrm>
                <a:prstGeom prst="rect">
                  <a:avLst/>
                </a:prstGeom>
                <a:noFill/>
              </p:spPr>
              <p:txBody>
                <a:bodyPr wrap="none" rtlCol="0">
                  <a:spAutoFit/>
                </a:bodyPr>
                <a:lstStyle/>
                <a:p>
                  <a:r>
                    <a:rPr kumimoji="1" lang="en-US" altLang="zh-CN" sz="2400" b="1" dirty="0">
                      <a:solidFill>
                        <a:schemeClr val="accent1">
                          <a:lumMod val="75000"/>
                        </a:schemeClr>
                      </a:solidFill>
                      <a:latin typeface="Microsoft YaHei" panose="020B0503020204020204" pitchFamily="34" charset="-122"/>
                      <a:ea typeface="Microsoft YaHei" panose="020B0503020204020204" pitchFamily="34" charset="-122"/>
                    </a:rPr>
                    <a:t>60</a:t>
                  </a:r>
                  <a:endParaRPr kumimoji="1" lang="zh-CN" altLang="en-US" sz="24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47" name="文本框 46">
                  <a:extLst>
                    <a:ext uri="{FF2B5EF4-FFF2-40B4-BE49-F238E27FC236}">
                      <a16:creationId xmlns:a16="http://schemas.microsoft.com/office/drawing/2014/main" id="{164F82DC-0E36-C470-5EEC-3120DB70FF6A}"/>
                    </a:ext>
                  </a:extLst>
                </p:cNvPr>
                <p:cNvSpPr txBox="1"/>
                <p:nvPr/>
              </p:nvSpPr>
              <p:spPr>
                <a:xfrm flipH="1">
                  <a:off x="2278982" y="1219824"/>
                  <a:ext cx="528572" cy="246221"/>
                </a:xfrm>
                <a:prstGeom prst="rect">
                  <a:avLst/>
                </a:prstGeom>
                <a:noFill/>
              </p:spPr>
              <p:txBody>
                <a:bodyPr wrap="square" rtlCol="0">
                  <a:spAutoFit/>
                </a:bodyPr>
                <a:lstStyle/>
                <a:p>
                  <a:r>
                    <a:rPr kumimoji="1" lang="en-US" altLang="zh-CN" sz="1000" b="1" dirty="0">
                      <a:solidFill>
                        <a:schemeClr val="accent1">
                          <a:lumMod val="75000"/>
                        </a:schemeClr>
                      </a:solidFill>
                      <a:latin typeface="Microsoft YaHei" panose="020B0503020204020204" pitchFamily="34" charset="-122"/>
                      <a:ea typeface="Microsoft YaHei" panose="020B0503020204020204" pitchFamily="34" charset="-122"/>
                    </a:rPr>
                    <a:t>%</a:t>
                  </a:r>
                  <a:endPar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48" name="文本框 47">
                  <a:extLst>
                    <a:ext uri="{FF2B5EF4-FFF2-40B4-BE49-F238E27FC236}">
                      <a16:creationId xmlns:a16="http://schemas.microsoft.com/office/drawing/2014/main" id="{F2DC9866-376B-33D3-D165-17E9E000648E}"/>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近</a:t>
                  </a:r>
                </a:p>
              </p:txBody>
            </p:sp>
          </p:grpSp>
          <p:cxnSp>
            <p:nvCxnSpPr>
              <p:cNvPr id="44" name="直线连接符 43">
                <a:extLst>
                  <a:ext uri="{FF2B5EF4-FFF2-40B4-BE49-F238E27FC236}">
                    <a16:creationId xmlns:a16="http://schemas.microsoft.com/office/drawing/2014/main" id="{7CC938BE-D3AD-A18F-83CD-D3AAF1245956}"/>
                  </a:ext>
                </a:extLst>
              </p:cNvPr>
              <p:cNvCxnSpPr>
                <a:cxnSpLocks/>
              </p:cNvCxnSpPr>
              <p:nvPr/>
            </p:nvCxnSpPr>
            <p:spPr>
              <a:xfrm>
                <a:off x="5673264" y="6175728"/>
                <a:ext cx="173255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9" name="组合 48">
            <a:extLst>
              <a:ext uri="{FF2B5EF4-FFF2-40B4-BE49-F238E27FC236}">
                <a16:creationId xmlns:a16="http://schemas.microsoft.com/office/drawing/2014/main" id="{6E23BFDE-9E3C-51B0-EA7E-BA9D72D039AC}"/>
              </a:ext>
            </a:extLst>
          </p:cNvPr>
          <p:cNvGrpSpPr/>
          <p:nvPr/>
        </p:nvGrpSpPr>
        <p:grpSpPr>
          <a:xfrm>
            <a:off x="6735417" y="5435201"/>
            <a:ext cx="4135220" cy="879743"/>
            <a:chOff x="808739" y="5435201"/>
            <a:chExt cx="4135220" cy="879743"/>
          </a:xfrm>
        </p:grpSpPr>
        <p:sp>
          <p:nvSpPr>
            <p:cNvPr id="50" name="圆角矩形 49">
              <a:extLst>
                <a:ext uri="{FF2B5EF4-FFF2-40B4-BE49-F238E27FC236}">
                  <a16:creationId xmlns:a16="http://schemas.microsoft.com/office/drawing/2014/main" id="{5574CB88-A82A-2C4C-6E1D-2EF138D366AF}"/>
                </a:ext>
              </a:extLst>
            </p:cNvPr>
            <p:cNvSpPr/>
            <p:nvPr/>
          </p:nvSpPr>
          <p:spPr>
            <a:xfrm>
              <a:off x="808739" y="5435201"/>
              <a:ext cx="4135220" cy="879743"/>
            </a:xfrm>
            <a:prstGeom prst="roundRect">
              <a:avLst>
                <a:gd name="adj" fmla="val 50000"/>
              </a:avLst>
            </a:prstGeom>
            <a:gradFill flip="none" rotWithShape="1">
              <a:gsLst>
                <a:gs pos="12000">
                  <a:schemeClr val="bg1">
                    <a:alpha val="0"/>
                  </a:schemeClr>
                </a:gs>
                <a:gs pos="70000">
                  <a:schemeClr val="accent4">
                    <a:lumMod val="60000"/>
                    <a:lumOff val="4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1" name="组合 50">
              <a:extLst>
                <a:ext uri="{FF2B5EF4-FFF2-40B4-BE49-F238E27FC236}">
                  <a16:creationId xmlns:a16="http://schemas.microsoft.com/office/drawing/2014/main" id="{8C5862D9-5916-0476-AA69-40E0AA1909BA}"/>
                </a:ext>
              </a:extLst>
            </p:cNvPr>
            <p:cNvGrpSpPr/>
            <p:nvPr/>
          </p:nvGrpSpPr>
          <p:grpSpPr>
            <a:xfrm>
              <a:off x="1626056" y="5515712"/>
              <a:ext cx="1885500" cy="628038"/>
              <a:chOff x="5579067" y="5793911"/>
              <a:chExt cx="1885500" cy="628038"/>
            </a:xfrm>
          </p:grpSpPr>
          <p:grpSp>
            <p:nvGrpSpPr>
              <p:cNvPr id="54" name="组合 53">
                <a:extLst>
                  <a:ext uri="{FF2B5EF4-FFF2-40B4-BE49-F238E27FC236}">
                    <a16:creationId xmlns:a16="http://schemas.microsoft.com/office/drawing/2014/main" id="{34480195-B40E-F37A-5997-2871CC8752CB}"/>
                  </a:ext>
                </a:extLst>
              </p:cNvPr>
              <p:cNvGrpSpPr/>
              <p:nvPr/>
            </p:nvGrpSpPr>
            <p:grpSpPr>
              <a:xfrm>
                <a:off x="5579067" y="5793911"/>
                <a:ext cx="1885500" cy="628038"/>
                <a:chOff x="1732779" y="1048742"/>
                <a:chExt cx="1885500" cy="628038"/>
              </a:xfrm>
            </p:grpSpPr>
            <p:sp>
              <p:nvSpPr>
                <p:cNvPr id="56" name="文本框 55">
                  <a:extLst>
                    <a:ext uri="{FF2B5EF4-FFF2-40B4-BE49-F238E27FC236}">
                      <a16:creationId xmlns:a16="http://schemas.microsoft.com/office/drawing/2014/main" id="{EAABCABF-C172-F0BF-8166-844196F179FE}"/>
                    </a:ext>
                  </a:extLst>
                </p:cNvPr>
                <p:cNvSpPr txBox="1"/>
                <p:nvPr/>
              </p:nvSpPr>
              <p:spPr>
                <a:xfrm>
                  <a:off x="1732779" y="1430559"/>
                  <a:ext cx="647934" cy="246221"/>
                </a:xfrm>
                <a:prstGeom prst="rect">
                  <a:avLst/>
                </a:prstGeom>
                <a:noFill/>
              </p:spPr>
              <p:txBody>
                <a:bodyPr wrap="non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连续</a:t>
                  </a:r>
                  <a:r>
                    <a:rPr kumimoji="1" lang="en-US" altLang="zh-CN" sz="1000" b="1" dirty="0">
                      <a:solidFill>
                        <a:schemeClr val="accent1">
                          <a:lumMod val="75000"/>
                        </a:schemeClr>
                      </a:solidFill>
                      <a:latin typeface="Microsoft YaHei" panose="020B0503020204020204" pitchFamily="34" charset="-122"/>
                      <a:ea typeface="Microsoft YaHei" panose="020B0503020204020204" pitchFamily="34" charset="-122"/>
                    </a:rPr>
                    <a:t>7</a:t>
                  </a:r>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年</a:t>
                  </a:r>
                </a:p>
              </p:txBody>
            </p:sp>
            <p:sp>
              <p:nvSpPr>
                <p:cNvPr id="57" name="文本框 56">
                  <a:extLst>
                    <a:ext uri="{FF2B5EF4-FFF2-40B4-BE49-F238E27FC236}">
                      <a16:creationId xmlns:a16="http://schemas.microsoft.com/office/drawing/2014/main" id="{3A10CC02-6DD4-5ECF-DD80-A45659D7B8AD}"/>
                    </a:ext>
                  </a:extLst>
                </p:cNvPr>
                <p:cNvSpPr txBox="1"/>
                <p:nvPr/>
              </p:nvSpPr>
              <p:spPr>
                <a:xfrm>
                  <a:off x="1885182" y="1048742"/>
                  <a:ext cx="877163" cy="461665"/>
                </a:xfrm>
                <a:prstGeom prst="rect">
                  <a:avLst/>
                </a:prstGeom>
                <a:noFill/>
              </p:spPr>
              <p:txBody>
                <a:bodyPr wrap="none" rtlCol="0">
                  <a:spAutoFit/>
                </a:bodyPr>
                <a:lstStyle/>
                <a:p>
                  <a:r>
                    <a:rPr kumimoji="1" lang="en-US" altLang="zh-CN" sz="2400" b="1" dirty="0">
                      <a:solidFill>
                        <a:schemeClr val="accent1">
                          <a:lumMod val="75000"/>
                        </a:schemeClr>
                      </a:solidFill>
                      <a:latin typeface="Microsoft YaHei" panose="020B0503020204020204" pitchFamily="34" charset="-122"/>
                      <a:ea typeface="Microsoft YaHei" panose="020B0503020204020204" pitchFamily="34" charset="-122"/>
                    </a:rPr>
                    <a:t>AAA</a:t>
                  </a:r>
                  <a:endParaRPr kumimoji="1" lang="zh-CN" altLang="en-US" sz="2400" b="1" dirty="0">
                    <a:solidFill>
                      <a:schemeClr val="accent1">
                        <a:lumMod val="75000"/>
                      </a:schemeClr>
                    </a:solidFill>
                    <a:latin typeface="Microsoft YaHei" panose="020B0503020204020204" pitchFamily="34" charset="-122"/>
                    <a:ea typeface="Microsoft YaHei" panose="020B0503020204020204" pitchFamily="34" charset="-122"/>
                  </a:endParaRPr>
                </a:p>
              </p:txBody>
            </p:sp>
            <p:sp>
              <p:nvSpPr>
                <p:cNvPr id="58" name="文本框 57">
                  <a:extLst>
                    <a:ext uri="{FF2B5EF4-FFF2-40B4-BE49-F238E27FC236}">
                      <a16:creationId xmlns:a16="http://schemas.microsoft.com/office/drawing/2014/main" id="{3AA0F9D3-F22A-4C78-C8EA-829671134C88}"/>
                    </a:ext>
                  </a:extLst>
                </p:cNvPr>
                <p:cNvSpPr txBox="1"/>
                <p:nvPr/>
              </p:nvSpPr>
              <p:spPr>
                <a:xfrm flipH="1">
                  <a:off x="2589948" y="1219824"/>
                  <a:ext cx="1028331" cy="246221"/>
                </a:xfrm>
                <a:prstGeom prst="rect">
                  <a:avLst/>
                </a:prstGeom>
                <a:noFill/>
              </p:spPr>
              <p:txBody>
                <a:bodyPr wrap="squar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主体信用评级</a:t>
                  </a:r>
                </a:p>
              </p:txBody>
            </p:sp>
            <p:sp>
              <p:nvSpPr>
                <p:cNvPr id="59" name="文本框 58">
                  <a:extLst>
                    <a:ext uri="{FF2B5EF4-FFF2-40B4-BE49-F238E27FC236}">
                      <a16:creationId xmlns:a16="http://schemas.microsoft.com/office/drawing/2014/main" id="{4F29E7B3-5196-172F-13FC-F26316E9316B}"/>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chemeClr val="accent1">
                          <a:lumMod val="75000"/>
                        </a:schemeClr>
                      </a:solidFill>
                      <a:latin typeface="Microsoft YaHei" panose="020B0503020204020204" pitchFamily="34" charset="-122"/>
                      <a:ea typeface="Microsoft YaHei" panose="020B0503020204020204" pitchFamily="34" charset="-122"/>
                    </a:rPr>
                    <a:t>获</a:t>
                  </a:r>
                </a:p>
              </p:txBody>
            </p:sp>
          </p:grpSp>
          <p:cxnSp>
            <p:nvCxnSpPr>
              <p:cNvPr id="55" name="直线连接符 54">
                <a:extLst>
                  <a:ext uri="{FF2B5EF4-FFF2-40B4-BE49-F238E27FC236}">
                    <a16:creationId xmlns:a16="http://schemas.microsoft.com/office/drawing/2014/main" id="{15145BCD-8827-4AE0-9B28-5A9D4FF0FC75}"/>
                  </a:ext>
                </a:extLst>
              </p:cNvPr>
              <p:cNvCxnSpPr>
                <a:cxnSpLocks/>
              </p:cNvCxnSpPr>
              <p:nvPr/>
            </p:nvCxnSpPr>
            <p:spPr>
              <a:xfrm>
                <a:off x="5673264" y="6175728"/>
                <a:ext cx="168304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5" name="图片 4">
            <a:extLst>
              <a:ext uri="{FF2B5EF4-FFF2-40B4-BE49-F238E27FC236}">
                <a16:creationId xmlns:a16="http://schemas.microsoft.com/office/drawing/2014/main" id="{691341DE-07E0-BE8A-54A9-DA4B8A20F1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104" y="5342064"/>
            <a:ext cx="1034338" cy="1056824"/>
          </a:xfrm>
          <a:prstGeom prst="rect">
            <a:avLst/>
          </a:prstGeom>
        </p:spPr>
      </p:pic>
      <p:pic>
        <p:nvPicPr>
          <p:cNvPr id="8" name="图片 7">
            <a:extLst>
              <a:ext uri="{FF2B5EF4-FFF2-40B4-BE49-F238E27FC236}">
                <a16:creationId xmlns:a16="http://schemas.microsoft.com/office/drawing/2014/main" id="{01D19193-AA22-71AA-533C-3F1D74A7F0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65206" y="5406756"/>
            <a:ext cx="987365" cy="943482"/>
          </a:xfrm>
          <a:prstGeom prst="rect">
            <a:avLst/>
          </a:prstGeom>
        </p:spPr>
      </p:pic>
      <p:pic>
        <p:nvPicPr>
          <p:cNvPr id="11" name="图片 10">
            <a:extLst>
              <a:ext uri="{FF2B5EF4-FFF2-40B4-BE49-F238E27FC236}">
                <a16:creationId xmlns:a16="http://schemas.microsoft.com/office/drawing/2014/main" id="{23DE0378-42D1-AFD7-7CA0-FE87CED57BC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78755" y="5397322"/>
            <a:ext cx="1034337" cy="946308"/>
          </a:xfrm>
          <a:prstGeom prst="rect">
            <a:avLst/>
          </a:prstGeom>
        </p:spPr>
      </p:pic>
      <p:grpSp>
        <p:nvGrpSpPr>
          <p:cNvPr id="6" name="组合 5">
            <a:extLst>
              <a:ext uri="{FF2B5EF4-FFF2-40B4-BE49-F238E27FC236}">
                <a16:creationId xmlns:a16="http://schemas.microsoft.com/office/drawing/2014/main" id="{827A6620-BC68-7E89-18AD-BA498EE0F2A2}"/>
              </a:ext>
            </a:extLst>
          </p:cNvPr>
          <p:cNvGrpSpPr/>
          <p:nvPr/>
        </p:nvGrpSpPr>
        <p:grpSpPr>
          <a:xfrm>
            <a:off x="830747" y="978525"/>
            <a:ext cx="64815" cy="284192"/>
            <a:chOff x="3708399" y="777283"/>
            <a:chExt cx="64815" cy="284192"/>
          </a:xfrm>
        </p:grpSpPr>
        <p:sp>
          <p:nvSpPr>
            <p:cNvPr id="7" name="矩形 6">
              <a:extLst>
                <a:ext uri="{FF2B5EF4-FFF2-40B4-BE49-F238E27FC236}">
                  <a16:creationId xmlns:a16="http://schemas.microsoft.com/office/drawing/2014/main" id="{520E0221-A77E-212E-9E26-1818F62578A0}"/>
                </a:ext>
              </a:extLst>
            </p:cNvPr>
            <p:cNvSpPr/>
            <p:nvPr/>
          </p:nvSpPr>
          <p:spPr>
            <a:xfrm>
              <a:off x="3708401" y="777283"/>
              <a:ext cx="64813" cy="124417"/>
            </a:xfrm>
            <a:prstGeom prst="rect">
              <a:avLst/>
            </a:prstGeom>
            <a:gradFill>
              <a:gsLst>
                <a:gs pos="82000">
                  <a:schemeClr val="bg1">
                    <a:alpha val="0"/>
                  </a:schemeClr>
                </a:gs>
                <a:gs pos="15000">
                  <a:schemeClr val="bg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a:extLst>
                <a:ext uri="{FF2B5EF4-FFF2-40B4-BE49-F238E27FC236}">
                  <a16:creationId xmlns:a16="http://schemas.microsoft.com/office/drawing/2014/main" id="{EDDD6BFA-E671-ED1F-92F7-B5D593A787EA}"/>
                </a:ext>
              </a:extLst>
            </p:cNvPr>
            <p:cNvSpPr/>
            <p:nvPr/>
          </p:nvSpPr>
          <p:spPr>
            <a:xfrm rot="10800000">
              <a:off x="3708399" y="869948"/>
              <a:ext cx="64813" cy="191527"/>
            </a:xfrm>
            <a:prstGeom prst="rect">
              <a:avLst/>
            </a:prstGeom>
            <a:gradFill>
              <a:gsLst>
                <a:gs pos="85000">
                  <a:schemeClr val="bg1">
                    <a:alpha val="0"/>
                  </a:schemeClr>
                </a:gs>
                <a:gs pos="15000">
                  <a:schemeClr val="bg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13" name="文本框 12">
            <a:extLst>
              <a:ext uri="{FF2B5EF4-FFF2-40B4-BE49-F238E27FC236}">
                <a16:creationId xmlns:a16="http://schemas.microsoft.com/office/drawing/2014/main" id="{B7B0DADC-2448-FDCA-7D54-438219C8D011}"/>
              </a:ext>
            </a:extLst>
          </p:cNvPr>
          <p:cNvSpPr txBox="1"/>
          <p:nvPr/>
        </p:nvSpPr>
        <p:spPr>
          <a:xfrm>
            <a:off x="895562" y="898154"/>
            <a:ext cx="1787525" cy="461665"/>
          </a:xfrm>
          <a:prstGeom prst="rect">
            <a:avLst/>
          </a:prstGeom>
          <a:noFill/>
        </p:spPr>
        <p:txBody>
          <a:bodyPr wrap="square" rtlCol="0">
            <a:spAutoFit/>
          </a:bodyPr>
          <a:lstStyle/>
          <a:p>
            <a:r>
              <a:rPr lang="zh-CN" altLang="en-US" sz="2400" b="1" dirty="0">
                <a:solidFill>
                  <a:schemeClr val="bg1"/>
                </a:solidFill>
                <a:latin typeface="微软雅黑" panose="020B0503020204020204" charset="-122"/>
                <a:ea typeface="微软雅黑" panose="020B0503020204020204" charset="-122"/>
              </a:rPr>
              <a:t>集团化布局</a:t>
            </a:r>
          </a:p>
        </p:txBody>
      </p:sp>
    </p:spTree>
    <p:extLst>
      <p:ext uri="{BB962C8B-B14F-4D97-AF65-F5344CB8AC3E}">
        <p14:creationId xmlns:p14="http://schemas.microsoft.com/office/powerpoint/2010/main" val="766285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855E027-9393-7F3D-F16D-80BECD8D8D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0540"/>
            <a:ext cx="12215248" cy="6868539"/>
          </a:xfrm>
          <a:prstGeom prst="rect">
            <a:avLst/>
          </a:prstGeom>
        </p:spPr>
      </p:pic>
      <p:pic>
        <p:nvPicPr>
          <p:cNvPr id="5" name="图片 4">
            <a:extLst>
              <a:ext uri="{FF2B5EF4-FFF2-40B4-BE49-F238E27FC236}">
                <a16:creationId xmlns:a16="http://schemas.microsoft.com/office/drawing/2014/main" id="{630F8A63-005C-7E7F-BA67-C4261887CE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1327" y="3119531"/>
            <a:ext cx="6572979" cy="4224014"/>
          </a:xfrm>
          <a:prstGeom prst="rect">
            <a:avLst/>
          </a:prstGeom>
        </p:spPr>
      </p:pic>
      <p:sp>
        <p:nvSpPr>
          <p:cNvPr id="8" name="矩形 7">
            <a:extLst>
              <a:ext uri="{FF2B5EF4-FFF2-40B4-BE49-F238E27FC236}">
                <a16:creationId xmlns:a16="http://schemas.microsoft.com/office/drawing/2014/main" id="{61BF718B-F571-990D-DC00-C323875CBD72}"/>
              </a:ext>
            </a:extLst>
          </p:cNvPr>
          <p:cNvSpPr/>
          <p:nvPr/>
        </p:nvSpPr>
        <p:spPr>
          <a:xfrm>
            <a:off x="-1" y="-10540"/>
            <a:ext cx="2461835" cy="6868539"/>
          </a:xfrm>
          <a:prstGeom prst="rect">
            <a:avLst/>
          </a:prstGeom>
          <a:solidFill>
            <a:srgbClr val="FBC1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a:extLst>
              <a:ext uri="{FF2B5EF4-FFF2-40B4-BE49-F238E27FC236}">
                <a16:creationId xmlns:a16="http://schemas.microsoft.com/office/drawing/2014/main" id="{F385BA69-8A0E-73B0-48C5-2337C2777FB3}"/>
              </a:ext>
            </a:extLst>
          </p:cNvPr>
          <p:cNvSpPr txBox="1"/>
          <p:nvPr/>
        </p:nvSpPr>
        <p:spPr>
          <a:xfrm>
            <a:off x="4003826" y="2203026"/>
            <a:ext cx="6945481" cy="2072611"/>
          </a:xfrm>
          <a:prstGeom prst="rect">
            <a:avLst/>
          </a:prstGeom>
          <a:noFill/>
        </p:spPr>
        <p:txBody>
          <a:bodyPr wrap="square" rtlCol="0">
            <a:spAutoFit/>
          </a:bodyPr>
          <a:lstStyle/>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自</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2009</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年起，上海农商银行在山东、湖南、云南以及北京、深圳等地设立了多家沪农商村镇银行，形成了“东中西有机结合，一南一北遥相呼应”的战略布局。</a:t>
            </a:r>
          </a:p>
          <a:p>
            <a:pPr indent="304800" algn="just" fontAlgn="auto">
              <a:lnSpc>
                <a:spcPct val="150000"/>
              </a:lnSpc>
              <a:extLst>
                <a:ext uri="{35155182-B16C-46BC-9424-99874614C6A1}">
                  <wpsdc:indentchars xmlns="" xmlns:wpsdc="http://www.wps.cn/officeDocument/2017/drawingmlCustomData" val="200" checksum="1077528236"/>
                </a:ext>
              </a:extLst>
            </a:pPr>
            <a:endParaRPr lang="en-US" altLang="zh-CN" sz="1200" dirty="0">
              <a:solidFill>
                <a:srgbClr val="585758"/>
              </a:solidFill>
              <a:latin typeface="微软雅黑" panose="020B0503020204020204" charset="-122"/>
              <a:ea typeface="微软雅黑" panose="020B0503020204020204" charset="-122"/>
              <a:cs typeface="微软雅黑" panose="020B0503020204020204" charset="-122"/>
            </a:endParaRPr>
          </a:p>
          <a:p>
            <a:pPr indent="304800" algn="just" fontAlgn="auto">
              <a:lnSpc>
                <a:spcPct val="150000"/>
              </a:lnSpc>
              <a:extLst>
                <a:ext uri="{35155182-B16C-46BC-9424-99874614C6A1}">
                  <wpsdc:indentchars xmlns="" xmlns:wpsdc="http://www.wps.cn/officeDocument/2017/drawingmlCustomData" val="200" checksum="1077528236"/>
                </a:ext>
              </a:extLst>
            </a:pP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辖内沪农商村镇银行坚持深耕县域，聚焦支农支小主责主业，全力打造特色经营的“小而美”银行，以农村金融服务助力乡村全面振兴。截至</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2025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年末，辖内沪农商村镇银行总计存款本金余额近</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275</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亿元，贷款本金余额超</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200</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亿元，其中农户和小微贷款占比达</a:t>
            </a:r>
            <a:r>
              <a:rPr lang="en-US" altLang="zh-CN" sz="1200" dirty="0">
                <a:solidFill>
                  <a:srgbClr val="585758"/>
                </a:solidFill>
                <a:latin typeface="微软雅黑" panose="020B0503020204020204" charset="-122"/>
                <a:ea typeface="微软雅黑" panose="020B0503020204020204" charset="-122"/>
                <a:cs typeface="微软雅黑" panose="020B0503020204020204" charset="-122"/>
              </a:rPr>
              <a:t>93.28%</a:t>
            </a:r>
            <a:r>
              <a:rPr lang="zh-CN" altLang="en-US" sz="1200" dirty="0">
                <a:solidFill>
                  <a:srgbClr val="585758"/>
                </a:solidFill>
                <a:latin typeface="微软雅黑" panose="020B0503020204020204" charset="-122"/>
                <a:ea typeface="微软雅黑" panose="020B0503020204020204" charset="-122"/>
                <a:cs typeface="微软雅黑" panose="020B0503020204020204" charset="-122"/>
              </a:rPr>
              <a:t>。</a:t>
            </a:r>
          </a:p>
          <a:p>
            <a:pPr indent="304800" algn="just" fontAlgn="auto">
              <a:lnSpc>
                <a:spcPct val="150000"/>
              </a:lnSpc>
              <a:extLst>
                <a:ext uri="{35155182-B16C-46BC-9424-99874614C6A1}">
                  <wpsdc:indentchars xmlns="" xmlns:wpsdc="http://www.wps.cn/officeDocument/2017/drawingmlCustomData" val="200" checksum="1077528236"/>
                </a:ext>
              </a:extLst>
            </a:pPr>
            <a:endParaRPr lang="zh-CN" altLang="en-US" sz="1200" dirty="0">
              <a:solidFill>
                <a:srgbClr val="585758"/>
              </a:solidFill>
              <a:latin typeface="微软雅黑" panose="020B0503020204020204" charset="-122"/>
              <a:ea typeface="微软雅黑" panose="020B0503020204020204" charset="-122"/>
              <a:cs typeface="微软雅黑" panose="020B0503020204020204" charset="-122"/>
            </a:endParaRPr>
          </a:p>
        </p:txBody>
      </p:sp>
      <p:sp>
        <p:nvSpPr>
          <p:cNvPr id="10" name="文本框 9">
            <a:extLst>
              <a:ext uri="{FF2B5EF4-FFF2-40B4-BE49-F238E27FC236}">
                <a16:creationId xmlns:a16="http://schemas.microsoft.com/office/drawing/2014/main" id="{576F68B1-4307-6E82-FE6E-E361BB0D44A1}"/>
              </a:ext>
            </a:extLst>
          </p:cNvPr>
          <p:cNvSpPr txBox="1"/>
          <p:nvPr/>
        </p:nvSpPr>
        <p:spPr>
          <a:xfrm>
            <a:off x="4006817" y="1674852"/>
            <a:ext cx="1620957" cy="338554"/>
          </a:xfrm>
          <a:prstGeom prst="rect">
            <a:avLst/>
          </a:prstGeom>
          <a:noFill/>
        </p:spPr>
        <p:txBody>
          <a:bodyPr wrap="none" rtlCol="0">
            <a:spAutoFit/>
          </a:bodyPr>
          <a:lstStyle/>
          <a:p>
            <a:r>
              <a:rPr kumimoji="1" lang="zh-CN" altLang="en-US" sz="1600" b="1" dirty="0">
                <a:solidFill>
                  <a:srgbClr val="035AA1"/>
                </a:solidFill>
                <a:latin typeface="Microsoft YaHei" panose="020B0503020204020204" pitchFamily="34" charset="-122"/>
                <a:ea typeface="Microsoft YaHei" panose="020B0503020204020204" pitchFamily="34" charset="-122"/>
              </a:rPr>
              <a:t>沪农商村镇银行</a:t>
            </a:r>
          </a:p>
        </p:txBody>
      </p:sp>
      <p:sp>
        <p:nvSpPr>
          <p:cNvPr id="11" name="椭圆 10">
            <a:extLst>
              <a:ext uri="{FF2B5EF4-FFF2-40B4-BE49-F238E27FC236}">
                <a16:creationId xmlns:a16="http://schemas.microsoft.com/office/drawing/2014/main" id="{5236FAAC-452A-1763-25E4-12A5782AB9E1}"/>
              </a:ext>
            </a:extLst>
          </p:cNvPr>
          <p:cNvSpPr/>
          <p:nvPr/>
        </p:nvSpPr>
        <p:spPr>
          <a:xfrm>
            <a:off x="3959947" y="1797670"/>
            <a:ext cx="90301" cy="90301"/>
          </a:xfrm>
          <a:prstGeom prst="ellipse">
            <a:avLst/>
          </a:prstGeom>
          <a:gradFill>
            <a:gsLst>
              <a:gs pos="2000">
                <a:schemeClr val="accent5">
                  <a:lumMod val="75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圆角矩形 11">
            <a:extLst>
              <a:ext uri="{FF2B5EF4-FFF2-40B4-BE49-F238E27FC236}">
                <a16:creationId xmlns:a16="http://schemas.microsoft.com/office/drawing/2014/main" id="{535620B5-B13E-8407-E72D-B3D98D2FEAC7}"/>
              </a:ext>
            </a:extLst>
          </p:cNvPr>
          <p:cNvSpPr/>
          <p:nvPr/>
        </p:nvSpPr>
        <p:spPr>
          <a:xfrm>
            <a:off x="1242692" y="1445768"/>
            <a:ext cx="2695090" cy="879743"/>
          </a:xfrm>
          <a:prstGeom prst="roundRect">
            <a:avLst>
              <a:gd name="adj" fmla="val 50000"/>
            </a:avLst>
          </a:prstGeom>
          <a:gradFill flip="none" rotWithShape="1">
            <a:gsLst>
              <a:gs pos="12000">
                <a:schemeClr val="bg1">
                  <a:alpha val="0"/>
                </a:schemeClr>
              </a:gs>
              <a:gs pos="70000">
                <a:schemeClr val="accent4">
                  <a:lumMod val="60000"/>
                  <a:lumOff val="4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3" name="图片 22">
            <a:extLst>
              <a:ext uri="{FF2B5EF4-FFF2-40B4-BE49-F238E27FC236}">
                <a16:creationId xmlns:a16="http://schemas.microsoft.com/office/drawing/2014/main" id="{71CB0852-EC49-333B-69A9-7A36B70127D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2761" y="1263123"/>
            <a:ext cx="1260532" cy="1260532"/>
          </a:xfrm>
          <a:prstGeom prst="rect">
            <a:avLst/>
          </a:prstGeom>
        </p:spPr>
      </p:pic>
      <p:grpSp>
        <p:nvGrpSpPr>
          <p:cNvPr id="24" name="组合 23">
            <a:extLst>
              <a:ext uri="{FF2B5EF4-FFF2-40B4-BE49-F238E27FC236}">
                <a16:creationId xmlns:a16="http://schemas.microsoft.com/office/drawing/2014/main" id="{E701C05D-A67B-3924-1952-A7E0A00C7148}"/>
              </a:ext>
            </a:extLst>
          </p:cNvPr>
          <p:cNvGrpSpPr/>
          <p:nvPr/>
        </p:nvGrpSpPr>
        <p:grpSpPr>
          <a:xfrm>
            <a:off x="2062331" y="1503032"/>
            <a:ext cx="1283651" cy="651285"/>
            <a:chOff x="5581389" y="5770664"/>
            <a:chExt cx="1283651" cy="651285"/>
          </a:xfrm>
        </p:grpSpPr>
        <p:grpSp>
          <p:nvGrpSpPr>
            <p:cNvPr id="25" name="组合 24">
              <a:extLst>
                <a:ext uri="{FF2B5EF4-FFF2-40B4-BE49-F238E27FC236}">
                  <a16:creationId xmlns:a16="http://schemas.microsoft.com/office/drawing/2014/main" id="{D1066BCA-38D8-4EC6-728F-434DC2564A0C}"/>
                </a:ext>
              </a:extLst>
            </p:cNvPr>
            <p:cNvGrpSpPr/>
            <p:nvPr/>
          </p:nvGrpSpPr>
          <p:grpSpPr>
            <a:xfrm>
              <a:off x="5581389" y="5770664"/>
              <a:ext cx="1283651" cy="651285"/>
              <a:chOff x="1735101" y="1025495"/>
              <a:chExt cx="1283651" cy="651285"/>
            </a:xfrm>
          </p:grpSpPr>
          <p:sp>
            <p:nvSpPr>
              <p:cNvPr id="27" name="文本框 26">
                <a:extLst>
                  <a:ext uri="{FF2B5EF4-FFF2-40B4-BE49-F238E27FC236}">
                    <a16:creationId xmlns:a16="http://schemas.microsoft.com/office/drawing/2014/main" id="{309F4212-DF8F-0C85-BA6F-CB9DA84BC6B0}"/>
                  </a:ext>
                </a:extLst>
              </p:cNvPr>
              <p:cNvSpPr txBox="1"/>
              <p:nvPr/>
            </p:nvSpPr>
            <p:spPr>
              <a:xfrm>
                <a:off x="1800359" y="1430559"/>
                <a:ext cx="954107" cy="246221"/>
              </a:xfrm>
              <a:prstGeom prst="rect">
                <a:avLst/>
              </a:prstGeom>
              <a:noFill/>
            </p:spPr>
            <p:txBody>
              <a:bodyPr wrap="non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存款本金余额</a:t>
                </a:r>
              </a:p>
            </p:txBody>
          </p:sp>
          <p:sp>
            <p:nvSpPr>
              <p:cNvPr id="28" name="文本框 27">
                <a:extLst>
                  <a:ext uri="{FF2B5EF4-FFF2-40B4-BE49-F238E27FC236}">
                    <a16:creationId xmlns:a16="http://schemas.microsoft.com/office/drawing/2014/main" id="{92E33B19-21C9-34AD-9354-602F3F8117DB}"/>
                  </a:ext>
                </a:extLst>
              </p:cNvPr>
              <p:cNvSpPr txBox="1"/>
              <p:nvPr/>
            </p:nvSpPr>
            <p:spPr>
              <a:xfrm>
                <a:off x="1895892" y="1025495"/>
                <a:ext cx="752129" cy="461665"/>
              </a:xfrm>
              <a:prstGeom prst="rect">
                <a:avLst/>
              </a:prstGeom>
              <a:noFill/>
            </p:spPr>
            <p:txBody>
              <a:bodyPr wrap="none" rtlCol="0">
                <a:spAutoFit/>
              </a:bodyPr>
              <a:lstStyle/>
              <a:p>
                <a:r>
                  <a:rPr kumimoji="1" lang="en-US" altLang="zh-CN" sz="2400" b="1" dirty="0">
                    <a:solidFill>
                      <a:schemeClr val="bg2">
                        <a:lumMod val="50000"/>
                      </a:schemeClr>
                    </a:solidFill>
                    <a:latin typeface="Microsoft YaHei" panose="020B0503020204020204" pitchFamily="34" charset="-122"/>
                    <a:ea typeface="Microsoft YaHei" panose="020B0503020204020204" pitchFamily="34" charset="-122"/>
                  </a:rPr>
                  <a:t>275</a:t>
                </a:r>
                <a:endParaRPr kumimoji="1" lang="zh-CN" altLang="en-US" sz="2400" b="1" dirty="0">
                  <a:solidFill>
                    <a:schemeClr val="bg2">
                      <a:lumMod val="50000"/>
                    </a:schemeClr>
                  </a:solidFill>
                  <a:latin typeface="Microsoft YaHei" panose="020B0503020204020204" pitchFamily="34" charset="-122"/>
                  <a:ea typeface="Microsoft YaHei" panose="020B0503020204020204" pitchFamily="34" charset="-122"/>
                </a:endParaRPr>
              </a:p>
            </p:txBody>
          </p:sp>
          <p:sp>
            <p:nvSpPr>
              <p:cNvPr id="29" name="文本框 28">
                <a:extLst>
                  <a:ext uri="{FF2B5EF4-FFF2-40B4-BE49-F238E27FC236}">
                    <a16:creationId xmlns:a16="http://schemas.microsoft.com/office/drawing/2014/main" id="{EA482B80-6104-8982-A4CC-C529068DB675}"/>
                  </a:ext>
                </a:extLst>
              </p:cNvPr>
              <p:cNvSpPr txBox="1"/>
              <p:nvPr/>
            </p:nvSpPr>
            <p:spPr>
              <a:xfrm flipH="1">
                <a:off x="2490180" y="1196577"/>
                <a:ext cx="528572" cy="246221"/>
              </a:xfrm>
              <a:prstGeom prst="rect">
                <a:avLst/>
              </a:prstGeom>
              <a:noFill/>
            </p:spPr>
            <p:txBody>
              <a:bodyPr wrap="squar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亿</a:t>
                </a:r>
              </a:p>
            </p:txBody>
          </p:sp>
          <p:sp>
            <p:nvSpPr>
              <p:cNvPr id="30" name="文本框 29">
                <a:extLst>
                  <a:ext uri="{FF2B5EF4-FFF2-40B4-BE49-F238E27FC236}">
                    <a16:creationId xmlns:a16="http://schemas.microsoft.com/office/drawing/2014/main" id="{C3A8C007-E342-F096-B026-0AA6E41983AB}"/>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近</a:t>
                </a:r>
              </a:p>
            </p:txBody>
          </p:sp>
        </p:grpSp>
        <p:cxnSp>
          <p:nvCxnSpPr>
            <p:cNvPr id="26" name="直线连接符 25">
              <a:extLst>
                <a:ext uri="{FF2B5EF4-FFF2-40B4-BE49-F238E27FC236}">
                  <a16:creationId xmlns:a16="http://schemas.microsoft.com/office/drawing/2014/main" id="{DB14FEC5-4573-92DF-E442-00CD753C85E8}"/>
                </a:ext>
              </a:extLst>
            </p:cNvPr>
            <p:cNvCxnSpPr>
              <a:cxnSpLocks/>
            </p:cNvCxnSpPr>
            <p:nvPr/>
          </p:nvCxnSpPr>
          <p:spPr>
            <a:xfrm>
              <a:off x="5673264" y="6175728"/>
              <a:ext cx="1045747" cy="57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 name="组合 45">
            <a:extLst>
              <a:ext uri="{FF2B5EF4-FFF2-40B4-BE49-F238E27FC236}">
                <a16:creationId xmlns:a16="http://schemas.microsoft.com/office/drawing/2014/main" id="{9FD49AF5-6478-7ECE-54FF-3AABAA978651}"/>
              </a:ext>
            </a:extLst>
          </p:cNvPr>
          <p:cNvGrpSpPr/>
          <p:nvPr/>
        </p:nvGrpSpPr>
        <p:grpSpPr>
          <a:xfrm>
            <a:off x="1072761" y="2404526"/>
            <a:ext cx="2865021" cy="1260532"/>
            <a:chOff x="626445" y="2582861"/>
            <a:chExt cx="2865021" cy="1260532"/>
          </a:xfrm>
        </p:grpSpPr>
        <p:sp>
          <p:nvSpPr>
            <p:cNvPr id="13" name="圆角矩形 12">
              <a:extLst>
                <a:ext uri="{FF2B5EF4-FFF2-40B4-BE49-F238E27FC236}">
                  <a16:creationId xmlns:a16="http://schemas.microsoft.com/office/drawing/2014/main" id="{DEACBF4A-8255-D775-0510-E8EE3A861C37}"/>
                </a:ext>
              </a:extLst>
            </p:cNvPr>
            <p:cNvSpPr/>
            <p:nvPr/>
          </p:nvSpPr>
          <p:spPr>
            <a:xfrm>
              <a:off x="796376" y="2764553"/>
              <a:ext cx="2695090" cy="879743"/>
            </a:xfrm>
            <a:prstGeom prst="roundRect">
              <a:avLst>
                <a:gd name="adj" fmla="val 50000"/>
              </a:avLst>
            </a:prstGeom>
            <a:gradFill flip="none" rotWithShape="1">
              <a:gsLst>
                <a:gs pos="12000">
                  <a:schemeClr val="bg1">
                    <a:alpha val="0"/>
                  </a:schemeClr>
                </a:gs>
                <a:gs pos="70000">
                  <a:schemeClr val="accent4">
                    <a:lumMod val="60000"/>
                    <a:lumOff val="4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1" name="图片 20">
              <a:extLst>
                <a:ext uri="{FF2B5EF4-FFF2-40B4-BE49-F238E27FC236}">
                  <a16:creationId xmlns:a16="http://schemas.microsoft.com/office/drawing/2014/main" id="{D1128C1A-9D72-6C92-BBC3-29CD65D888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6445" y="2582861"/>
              <a:ext cx="1260532" cy="1260532"/>
            </a:xfrm>
            <a:prstGeom prst="rect">
              <a:avLst/>
            </a:prstGeom>
          </p:spPr>
        </p:pic>
        <p:grpSp>
          <p:nvGrpSpPr>
            <p:cNvPr id="31" name="组合 30">
              <a:extLst>
                <a:ext uri="{FF2B5EF4-FFF2-40B4-BE49-F238E27FC236}">
                  <a16:creationId xmlns:a16="http://schemas.microsoft.com/office/drawing/2014/main" id="{CF562D00-57EC-8A3B-B2F7-5F2B31457EE4}"/>
                </a:ext>
              </a:extLst>
            </p:cNvPr>
            <p:cNvGrpSpPr/>
            <p:nvPr/>
          </p:nvGrpSpPr>
          <p:grpSpPr>
            <a:xfrm>
              <a:off x="1616015" y="2836201"/>
              <a:ext cx="1283651" cy="651285"/>
              <a:chOff x="5581389" y="5770664"/>
              <a:chExt cx="1283651" cy="651285"/>
            </a:xfrm>
          </p:grpSpPr>
          <p:grpSp>
            <p:nvGrpSpPr>
              <p:cNvPr id="32" name="组合 31">
                <a:extLst>
                  <a:ext uri="{FF2B5EF4-FFF2-40B4-BE49-F238E27FC236}">
                    <a16:creationId xmlns:a16="http://schemas.microsoft.com/office/drawing/2014/main" id="{5C5A7D34-AE71-7598-3EF8-4163374174EF}"/>
                  </a:ext>
                </a:extLst>
              </p:cNvPr>
              <p:cNvGrpSpPr/>
              <p:nvPr/>
            </p:nvGrpSpPr>
            <p:grpSpPr>
              <a:xfrm>
                <a:off x="5581389" y="5770664"/>
                <a:ext cx="1283651" cy="651285"/>
                <a:chOff x="1735101" y="1025495"/>
                <a:chExt cx="1283651" cy="651285"/>
              </a:xfrm>
            </p:grpSpPr>
            <p:sp>
              <p:nvSpPr>
                <p:cNvPr id="34" name="文本框 33">
                  <a:extLst>
                    <a:ext uri="{FF2B5EF4-FFF2-40B4-BE49-F238E27FC236}">
                      <a16:creationId xmlns:a16="http://schemas.microsoft.com/office/drawing/2014/main" id="{146F7848-344C-7B0B-B19B-A41F2AFBF80E}"/>
                    </a:ext>
                  </a:extLst>
                </p:cNvPr>
                <p:cNvSpPr txBox="1"/>
                <p:nvPr/>
              </p:nvSpPr>
              <p:spPr>
                <a:xfrm>
                  <a:off x="1800359" y="1430559"/>
                  <a:ext cx="954107" cy="246221"/>
                </a:xfrm>
                <a:prstGeom prst="rect">
                  <a:avLst/>
                </a:prstGeom>
                <a:noFill/>
              </p:spPr>
              <p:txBody>
                <a:bodyPr wrap="non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贷款本金余额</a:t>
                  </a:r>
                </a:p>
              </p:txBody>
            </p:sp>
            <p:sp>
              <p:nvSpPr>
                <p:cNvPr id="35" name="文本框 34">
                  <a:extLst>
                    <a:ext uri="{FF2B5EF4-FFF2-40B4-BE49-F238E27FC236}">
                      <a16:creationId xmlns:a16="http://schemas.microsoft.com/office/drawing/2014/main" id="{406A70AD-C13E-7C51-474A-E59F38B09D7C}"/>
                    </a:ext>
                  </a:extLst>
                </p:cNvPr>
                <p:cNvSpPr txBox="1"/>
                <p:nvPr/>
              </p:nvSpPr>
              <p:spPr>
                <a:xfrm>
                  <a:off x="1895892" y="1025495"/>
                  <a:ext cx="752129" cy="461665"/>
                </a:xfrm>
                <a:prstGeom prst="rect">
                  <a:avLst/>
                </a:prstGeom>
                <a:noFill/>
              </p:spPr>
              <p:txBody>
                <a:bodyPr wrap="none" rtlCol="0">
                  <a:spAutoFit/>
                </a:bodyPr>
                <a:lstStyle/>
                <a:p>
                  <a:r>
                    <a:rPr kumimoji="1" lang="en-US" altLang="zh-CN" sz="2400" b="1" dirty="0">
                      <a:solidFill>
                        <a:schemeClr val="bg2">
                          <a:lumMod val="50000"/>
                        </a:schemeClr>
                      </a:solidFill>
                      <a:latin typeface="Microsoft YaHei" panose="020B0503020204020204" pitchFamily="34" charset="-122"/>
                      <a:ea typeface="Microsoft YaHei" panose="020B0503020204020204" pitchFamily="34" charset="-122"/>
                    </a:rPr>
                    <a:t>200</a:t>
                  </a:r>
                  <a:endParaRPr kumimoji="1" lang="zh-CN" altLang="en-US" sz="2400" b="1" dirty="0">
                    <a:solidFill>
                      <a:schemeClr val="bg2">
                        <a:lumMod val="50000"/>
                      </a:schemeClr>
                    </a:solidFill>
                    <a:latin typeface="Microsoft YaHei" panose="020B0503020204020204" pitchFamily="34" charset="-122"/>
                    <a:ea typeface="Microsoft YaHei" panose="020B0503020204020204" pitchFamily="34" charset="-122"/>
                  </a:endParaRPr>
                </a:p>
              </p:txBody>
            </p:sp>
            <p:sp>
              <p:nvSpPr>
                <p:cNvPr id="36" name="文本框 35">
                  <a:extLst>
                    <a:ext uri="{FF2B5EF4-FFF2-40B4-BE49-F238E27FC236}">
                      <a16:creationId xmlns:a16="http://schemas.microsoft.com/office/drawing/2014/main" id="{7BBC7CEF-03D1-D7F7-4573-314B4FB66FDE}"/>
                    </a:ext>
                  </a:extLst>
                </p:cNvPr>
                <p:cNvSpPr txBox="1"/>
                <p:nvPr/>
              </p:nvSpPr>
              <p:spPr>
                <a:xfrm flipH="1">
                  <a:off x="2490180" y="1196577"/>
                  <a:ext cx="528572" cy="246221"/>
                </a:xfrm>
                <a:prstGeom prst="rect">
                  <a:avLst/>
                </a:prstGeom>
                <a:noFill/>
              </p:spPr>
              <p:txBody>
                <a:bodyPr wrap="squar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亿</a:t>
                  </a:r>
                </a:p>
              </p:txBody>
            </p:sp>
            <p:sp>
              <p:nvSpPr>
                <p:cNvPr id="37" name="文本框 36">
                  <a:extLst>
                    <a:ext uri="{FF2B5EF4-FFF2-40B4-BE49-F238E27FC236}">
                      <a16:creationId xmlns:a16="http://schemas.microsoft.com/office/drawing/2014/main" id="{0ADA74A1-C257-AA6F-D022-0A836EE7F5B3}"/>
                    </a:ext>
                  </a:extLst>
                </p:cNvPr>
                <p:cNvSpPr txBox="1"/>
                <p:nvPr/>
              </p:nvSpPr>
              <p:spPr>
                <a:xfrm flipH="1">
                  <a:off x="1735101" y="1196577"/>
                  <a:ext cx="534706" cy="246221"/>
                </a:xfrm>
                <a:prstGeom prst="rect">
                  <a:avLst/>
                </a:prstGeom>
                <a:noFill/>
              </p:spPr>
              <p:txBody>
                <a:bodyPr wrap="squar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超</a:t>
                  </a:r>
                </a:p>
              </p:txBody>
            </p:sp>
          </p:grpSp>
          <p:cxnSp>
            <p:nvCxnSpPr>
              <p:cNvPr id="33" name="直线连接符 32">
                <a:extLst>
                  <a:ext uri="{FF2B5EF4-FFF2-40B4-BE49-F238E27FC236}">
                    <a16:creationId xmlns:a16="http://schemas.microsoft.com/office/drawing/2014/main" id="{6A626DB1-663C-4220-6D6B-9FC9DFA1285B}"/>
                  </a:ext>
                </a:extLst>
              </p:cNvPr>
              <p:cNvCxnSpPr>
                <a:cxnSpLocks/>
              </p:cNvCxnSpPr>
              <p:nvPr/>
            </p:nvCxnSpPr>
            <p:spPr>
              <a:xfrm>
                <a:off x="5673264" y="6175728"/>
                <a:ext cx="1045747" cy="57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7" name="组合 46">
            <a:extLst>
              <a:ext uri="{FF2B5EF4-FFF2-40B4-BE49-F238E27FC236}">
                <a16:creationId xmlns:a16="http://schemas.microsoft.com/office/drawing/2014/main" id="{EDD2DC5C-5CC8-13A6-A471-AB4FF5EBE879}"/>
              </a:ext>
            </a:extLst>
          </p:cNvPr>
          <p:cNvGrpSpPr/>
          <p:nvPr/>
        </p:nvGrpSpPr>
        <p:grpSpPr>
          <a:xfrm>
            <a:off x="1072761" y="3569176"/>
            <a:ext cx="2865021" cy="1260532"/>
            <a:chOff x="626445" y="3747511"/>
            <a:chExt cx="2865021" cy="1260532"/>
          </a:xfrm>
        </p:grpSpPr>
        <p:sp>
          <p:nvSpPr>
            <p:cNvPr id="14" name="圆角矩形 13">
              <a:extLst>
                <a:ext uri="{FF2B5EF4-FFF2-40B4-BE49-F238E27FC236}">
                  <a16:creationId xmlns:a16="http://schemas.microsoft.com/office/drawing/2014/main" id="{2CF0EA3B-CB6A-EDDF-E18F-26DA6DF20DC0}"/>
                </a:ext>
              </a:extLst>
            </p:cNvPr>
            <p:cNvSpPr/>
            <p:nvPr/>
          </p:nvSpPr>
          <p:spPr>
            <a:xfrm>
              <a:off x="796376" y="3940776"/>
              <a:ext cx="2695090" cy="879743"/>
            </a:xfrm>
            <a:prstGeom prst="roundRect">
              <a:avLst>
                <a:gd name="adj" fmla="val 50000"/>
              </a:avLst>
            </a:prstGeom>
            <a:gradFill flip="none" rotWithShape="1">
              <a:gsLst>
                <a:gs pos="12000">
                  <a:schemeClr val="bg1">
                    <a:alpha val="0"/>
                  </a:schemeClr>
                </a:gs>
                <a:gs pos="70000">
                  <a:schemeClr val="accent4">
                    <a:lumMod val="60000"/>
                    <a:lumOff val="40000"/>
                  </a:schemeClr>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9" name="图片 18">
              <a:extLst>
                <a:ext uri="{FF2B5EF4-FFF2-40B4-BE49-F238E27FC236}">
                  <a16:creationId xmlns:a16="http://schemas.microsoft.com/office/drawing/2014/main" id="{989CE933-DDBD-D365-2776-CE53B1EBCD6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6445" y="3747511"/>
              <a:ext cx="1260532" cy="1260532"/>
            </a:xfrm>
            <a:prstGeom prst="rect">
              <a:avLst/>
            </a:prstGeom>
          </p:spPr>
        </p:pic>
        <p:grpSp>
          <p:nvGrpSpPr>
            <p:cNvPr id="38" name="组合 37">
              <a:extLst>
                <a:ext uri="{FF2B5EF4-FFF2-40B4-BE49-F238E27FC236}">
                  <a16:creationId xmlns:a16="http://schemas.microsoft.com/office/drawing/2014/main" id="{A386FE62-F1C4-3AC1-A9AB-C1BDA29D3B22}"/>
                </a:ext>
              </a:extLst>
            </p:cNvPr>
            <p:cNvGrpSpPr/>
            <p:nvPr/>
          </p:nvGrpSpPr>
          <p:grpSpPr>
            <a:xfrm>
              <a:off x="1589409" y="3992307"/>
              <a:ext cx="1365383" cy="651285"/>
              <a:chOff x="5554783" y="5770664"/>
              <a:chExt cx="1365383" cy="651285"/>
            </a:xfrm>
          </p:grpSpPr>
          <p:grpSp>
            <p:nvGrpSpPr>
              <p:cNvPr id="39" name="组合 38">
                <a:extLst>
                  <a:ext uri="{FF2B5EF4-FFF2-40B4-BE49-F238E27FC236}">
                    <a16:creationId xmlns:a16="http://schemas.microsoft.com/office/drawing/2014/main" id="{A3F6679C-5DD5-A7BB-0E89-E483B318EC06}"/>
                  </a:ext>
                </a:extLst>
              </p:cNvPr>
              <p:cNvGrpSpPr/>
              <p:nvPr/>
            </p:nvGrpSpPr>
            <p:grpSpPr>
              <a:xfrm>
                <a:off x="5554783" y="5770664"/>
                <a:ext cx="1365383" cy="651285"/>
                <a:chOff x="1708495" y="1025495"/>
                <a:chExt cx="1365383" cy="651285"/>
              </a:xfrm>
            </p:grpSpPr>
            <p:sp>
              <p:nvSpPr>
                <p:cNvPr id="41" name="文本框 40">
                  <a:extLst>
                    <a:ext uri="{FF2B5EF4-FFF2-40B4-BE49-F238E27FC236}">
                      <a16:creationId xmlns:a16="http://schemas.microsoft.com/office/drawing/2014/main" id="{F29AE382-5AC5-6CA5-75EF-B92E8F5B4058}"/>
                    </a:ext>
                  </a:extLst>
                </p:cNvPr>
                <p:cNvSpPr txBox="1"/>
                <p:nvPr/>
              </p:nvSpPr>
              <p:spPr>
                <a:xfrm>
                  <a:off x="1735050" y="1430559"/>
                  <a:ext cx="1338828" cy="246221"/>
                </a:xfrm>
                <a:prstGeom prst="rect">
                  <a:avLst/>
                </a:prstGeom>
                <a:noFill/>
              </p:spPr>
              <p:txBody>
                <a:bodyPr wrap="none" rtlCol="0">
                  <a:spAutoFit/>
                </a:bodyPr>
                <a:lstStyle/>
                <a:p>
                  <a:r>
                    <a:rPr kumimoji="1" lang="zh-CN" altLang="en-US" sz="1000" b="1" dirty="0">
                      <a:solidFill>
                        <a:schemeClr val="bg2">
                          <a:lumMod val="50000"/>
                        </a:schemeClr>
                      </a:solidFill>
                      <a:latin typeface="Microsoft YaHei" panose="020B0503020204020204" pitchFamily="34" charset="-122"/>
                      <a:ea typeface="Microsoft YaHei" panose="020B0503020204020204" pitchFamily="34" charset="-122"/>
                    </a:rPr>
                    <a:t>农户和小微贷款占比</a:t>
                  </a:r>
                </a:p>
              </p:txBody>
            </p:sp>
            <p:sp>
              <p:nvSpPr>
                <p:cNvPr id="42" name="文本框 41">
                  <a:extLst>
                    <a:ext uri="{FF2B5EF4-FFF2-40B4-BE49-F238E27FC236}">
                      <a16:creationId xmlns:a16="http://schemas.microsoft.com/office/drawing/2014/main" id="{92A510D1-1FC6-B985-DD72-36F86DFE67A9}"/>
                    </a:ext>
                  </a:extLst>
                </p:cNvPr>
                <p:cNvSpPr txBox="1"/>
                <p:nvPr/>
              </p:nvSpPr>
              <p:spPr>
                <a:xfrm>
                  <a:off x="1708495" y="1025495"/>
                  <a:ext cx="1316386" cy="461665"/>
                </a:xfrm>
                <a:prstGeom prst="rect">
                  <a:avLst/>
                </a:prstGeom>
                <a:noFill/>
              </p:spPr>
              <p:txBody>
                <a:bodyPr wrap="none" rtlCol="0">
                  <a:spAutoFit/>
                </a:bodyPr>
                <a:lstStyle/>
                <a:p>
                  <a:r>
                    <a:rPr kumimoji="1" lang="en-US" altLang="zh-CN" sz="2400" b="1" dirty="0">
                      <a:solidFill>
                        <a:schemeClr val="bg2">
                          <a:lumMod val="50000"/>
                        </a:schemeClr>
                      </a:solidFill>
                      <a:latin typeface="Microsoft YaHei" panose="020B0503020204020204" pitchFamily="34" charset="-122"/>
                      <a:ea typeface="Microsoft YaHei" panose="020B0503020204020204" pitchFamily="34" charset="-122"/>
                    </a:rPr>
                    <a:t>93.28%</a:t>
                  </a:r>
                  <a:endParaRPr kumimoji="1" lang="zh-CN" altLang="en-US" sz="2400" b="1" dirty="0">
                    <a:solidFill>
                      <a:schemeClr val="bg2">
                        <a:lumMod val="50000"/>
                      </a:schemeClr>
                    </a:solidFill>
                    <a:latin typeface="Microsoft YaHei" panose="020B0503020204020204" pitchFamily="34" charset="-122"/>
                    <a:ea typeface="Microsoft YaHei" panose="020B0503020204020204" pitchFamily="34" charset="-122"/>
                  </a:endParaRPr>
                </a:p>
              </p:txBody>
            </p:sp>
          </p:grpSp>
          <p:cxnSp>
            <p:nvCxnSpPr>
              <p:cNvPr id="40" name="直线连接符 39">
                <a:extLst>
                  <a:ext uri="{FF2B5EF4-FFF2-40B4-BE49-F238E27FC236}">
                    <a16:creationId xmlns:a16="http://schemas.microsoft.com/office/drawing/2014/main" id="{D065BE33-8A82-4874-DF9F-F1EEEA145044}"/>
                  </a:ext>
                </a:extLst>
              </p:cNvPr>
              <p:cNvCxnSpPr>
                <a:cxnSpLocks/>
              </p:cNvCxnSpPr>
              <p:nvPr/>
            </p:nvCxnSpPr>
            <p:spPr>
              <a:xfrm>
                <a:off x="5673264" y="6175728"/>
                <a:ext cx="1045747" cy="57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9712633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1111</TotalTime>
  <Words>5579</Words>
  <Application>Microsoft Macintosh PowerPoint</Application>
  <PresentationFormat>宽屏</PresentationFormat>
  <Paragraphs>368</Paragraphs>
  <Slides>33</Slides>
  <Notes>13</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33</vt:i4>
      </vt:variant>
    </vt:vector>
  </HeadingPairs>
  <TitlesOfParts>
    <vt:vector size="39" baseType="lpstr">
      <vt:lpstr>等线</vt:lpstr>
      <vt:lpstr>等线 Light</vt:lpstr>
      <vt:lpstr>Microsoft YaHei</vt:lpstr>
      <vt:lpstr>Microsoft YaHei</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Annie</dc:creator>
  <cp:lastModifiedBy>Annie</cp:lastModifiedBy>
  <cp:revision>62</cp:revision>
  <dcterms:created xsi:type="dcterms:W3CDTF">2026-06-26T08:02:55Z</dcterms:created>
  <dcterms:modified xsi:type="dcterms:W3CDTF">2026-07-08T03:25:00Z</dcterms:modified>
</cp:coreProperties>
</file>